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Lst>
  <p:sldIdLst>
    <p:sldId id="257" r:id="rId3"/>
    <p:sldId id="272" r:id="rId4"/>
    <p:sldId id="265" r:id="rId5"/>
    <p:sldId id="267" r:id="rId6"/>
    <p:sldId id="268" r:id="rId7"/>
    <p:sldId id="264" r:id="rId8"/>
    <p:sldId id="266" r:id="rId9"/>
    <p:sldId id="269" r:id="rId10"/>
    <p:sldId id="270" r:id="rId11"/>
    <p:sldId id="271" r:id="rId12"/>
    <p:sldId id="259" r:id="rId13"/>
    <p:sldId id="26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129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Calibri" panose="020F0502020204030204"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atin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EA6EF9BC-53F4-4112-98D3-B7B1EDD059F3}" type="slidenum">
              <a:rPr lang="en-AU"/>
              <a:pPr>
                <a:defRPr/>
              </a:pPr>
              <a:t>‹#›</a:t>
            </a:fld>
            <a:endParaRPr lang="en-AU"/>
          </a:p>
        </p:txBody>
      </p:sp>
    </p:spTree>
    <p:extLst>
      <p:ext uri="{BB962C8B-B14F-4D97-AF65-F5344CB8AC3E}">
        <p14:creationId xmlns:p14="http://schemas.microsoft.com/office/powerpoint/2010/main" val="1436937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0FDA5DCF-A413-4BA7-B0B3-506519AB8A0F}" type="slidenum">
              <a:rPr lang="en-AU"/>
              <a:pPr>
                <a:defRPr/>
              </a:pPr>
              <a:t>‹#›</a:t>
            </a:fld>
            <a:endParaRPr lang="en-AU"/>
          </a:p>
        </p:txBody>
      </p:sp>
    </p:spTree>
    <p:extLst>
      <p:ext uri="{BB962C8B-B14F-4D97-AF65-F5344CB8AC3E}">
        <p14:creationId xmlns:p14="http://schemas.microsoft.com/office/powerpoint/2010/main" val="422750424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A24BA6C2-B4DD-4B90-BC19-2A77FD4E0D67}" type="slidenum">
              <a:rPr lang="en-AU"/>
              <a:pPr>
                <a:defRPr/>
              </a:pPr>
              <a:t>‹#›</a:t>
            </a:fld>
            <a:endParaRPr lang="en-AU"/>
          </a:p>
        </p:txBody>
      </p:sp>
    </p:spTree>
    <p:extLst>
      <p:ext uri="{BB962C8B-B14F-4D97-AF65-F5344CB8AC3E}">
        <p14:creationId xmlns:p14="http://schemas.microsoft.com/office/powerpoint/2010/main" val="889898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2582195A-3D20-4791-85F2-86762DFA1855}" type="slidenum">
              <a:rPr lang="en-AU"/>
              <a:pPr>
                <a:defRPr/>
              </a:pPr>
              <a:t>‹#›</a:t>
            </a:fld>
            <a:endParaRPr lang="en-AU"/>
          </a:p>
        </p:txBody>
      </p:sp>
    </p:spTree>
    <p:extLst>
      <p:ext uri="{BB962C8B-B14F-4D97-AF65-F5344CB8AC3E}">
        <p14:creationId xmlns:p14="http://schemas.microsoft.com/office/powerpoint/2010/main" val="2230008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AU"/>
          </a:p>
        </p:txBody>
      </p:sp>
      <p:sp>
        <p:nvSpPr>
          <p:cNvPr id="8" name="Rectangle 5"/>
          <p:cNvSpPr>
            <a:spLocks noGrp="1" noChangeArrowheads="1"/>
          </p:cNvSpPr>
          <p:nvPr>
            <p:ph type="ftr" sz="quarter" idx="11"/>
          </p:nvPr>
        </p:nvSpPr>
        <p:spPr>
          <a:ln/>
        </p:spPr>
        <p:txBody>
          <a:bodyPr/>
          <a:lstStyle>
            <a:lvl1pPr>
              <a:defRPr/>
            </a:lvl1pPr>
          </a:lstStyle>
          <a:p>
            <a:pPr>
              <a:defRPr/>
            </a:pPr>
            <a:endParaRPr lang="en-AU"/>
          </a:p>
        </p:txBody>
      </p:sp>
      <p:sp>
        <p:nvSpPr>
          <p:cNvPr id="9" name="Rectangle 6"/>
          <p:cNvSpPr>
            <a:spLocks noGrp="1" noChangeArrowheads="1"/>
          </p:cNvSpPr>
          <p:nvPr>
            <p:ph type="sldNum" sz="quarter" idx="12"/>
          </p:nvPr>
        </p:nvSpPr>
        <p:spPr>
          <a:ln/>
        </p:spPr>
        <p:txBody>
          <a:bodyPr/>
          <a:lstStyle>
            <a:lvl1pPr>
              <a:defRPr/>
            </a:lvl1pPr>
          </a:lstStyle>
          <a:p>
            <a:pPr>
              <a:defRPr/>
            </a:pPr>
            <a:fld id="{5623D4B4-3B08-498F-8849-74DD41B47A10}" type="slidenum">
              <a:rPr lang="en-AU"/>
              <a:pPr>
                <a:defRPr/>
              </a:pPr>
              <a:t>‹#›</a:t>
            </a:fld>
            <a:endParaRPr lang="en-AU"/>
          </a:p>
        </p:txBody>
      </p:sp>
    </p:spTree>
    <p:extLst>
      <p:ext uri="{BB962C8B-B14F-4D97-AF65-F5344CB8AC3E}">
        <p14:creationId xmlns:p14="http://schemas.microsoft.com/office/powerpoint/2010/main" val="1707892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AU"/>
          </a:p>
        </p:txBody>
      </p:sp>
      <p:sp>
        <p:nvSpPr>
          <p:cNvPr id="4" name="Rectangle 5"/>
          <p:cNvSpPr>
            <a:spLocks noGrp="1" noChangeArrowheads="1"/>
          </p:cNvSpPr>
          <p:nvPr>
            <p:ph type="ftr" sz="quarter" idx="11"/>
          </p:nvPr>
        </p:nvSpPr>
        <p:spPr>
          <a:ln/>
        </p:spPr>
        <p:txBody>
          <a:bodyPr/>
          <a:lstStyle>
            <a:lvl1pPr>
              <a:defRPr/>
            </a:lvl1pPr>
          </a:lstStyle>
          <a:p>
            <a:pPr>
              <a:defRPr/>
            </a:pPr>
            <a:endParaRPr lang="en-AU"/>
          </a:p>
        </p:txBody>
      </p:sp>
      <p:sp>
        <p:nvSpPr>
          <p:cNvPr id="5" name="Rectangle 6"/>
          <p:cNvSpPr>
            <a:spLocks noGrp="1" noChangeArrowheads="1"/>
          </p:cNvSpPr>
          <p:nvPr>
            <p:ph type="sldNum" sz="quarter" idx="12"/>
          </p:nvPr>
        </p:nvSpPr>
        <p:spPr>
          <a:ln/>
        </p:spPr>
        <p:txBody>
          <a:bodyPr/>
          <a:lstStyle>
            <a:lvl1pPr>
              <a:defRPr/>
            </a:lvl1pPr>
          </a:lstStyle>
          <a:p>
            <a:pPr>
              <a:defRPr/>
            </a:pPr>
            <a:fld id="{68121AD8-742E-428B-8769-3AD966EEEB13}" type="slidenum">
              <a:rPr lang="en-AU"/>
              <a:pPr>
                <a:defRPr/>
              </a:pPr>
              <a:t>‹#›</a:t>
            </a:fld>
            <a:endParaRPr lang="en-AU"/>
          </a:p>
        </p:txBody>
      </p:sp>
    </p:spTree>
    <p:extLst>
      <p:ext uri="{BB962C8B-B14F-4D97-AF65-F5344CB8AC3E}">
        <p14:creationId xmlns:p14="http://schemas.microsoft.com/office/powerpoint/2010/main" val="817744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020C9F47-68D5-431C-AB0E-93A5418E07F4}" type="slidenum">
              <a:rPr lang="en-AU"/>
              <a:pPr>
                <a:defRPr/>
              </a:pPr>
              <a:t>‹#›</a:t>
            </a:fld>
            <a:endParaRPr lang="en-AU"/>
          </a:p>
        </p:txBody>
      </p:sp>
      <p:sp>
        <p:nvSpPr>
          <p:cNvPr id="5" name="Rectangle 2"/>
          <p:cNvSpPr>
            <a:spLocks noGrp="1" noChangeArrowheads="1"/>
          </p:cNvSpPr>
          <p:nvPr>
            <p:ph type="title"/>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AU" altLang="en-US" dirty="0" smtClean="0"/>
              <a:t>Using the bar model to solve word problems</a:t>
            </a:r>
          </a:p>
        </p:txBody>
      </p:sp>
    </p:spTree>
    <p:extLst>
      <p:ext uri="{BB962C8B-B14F-4D97-AF65-F5344CB8AC3E}">
        <p14:creationId xmlns:p14="http://schemas.microsoft.com/office/powerpoint/2010/main" val="354047214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1674F712-3742-4037-97B2-5ABE3BE8A47D}" type="slidenum">
              <a:rPr lang="en-AU"/>
              <a:pPr>
                <a:defRPr/>
              </a:pPr>
              <a:t>‹#›</a:t>
            </a:fld>
            <a:endParaRPr lang="en-AU"/>
          </a:p>
        </p:txBody>
      </p:sp>
    </p:spTree>
    <p:extLst>
      <p:ext uri="{BB962C8B-B14F-4D97-AF65-F5344CB8AC3E}">
        <p14:creationId xmlns:p14="http://schemas.microsoft.com/office/powerpoint/2010/main" val="1018748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1C4D78BB-81DD-48CA-861A-9C956CFE195B}" type="slidenum">
              <a:rPr lang="en-AU"/>
              <a:pPr>
                <a:defRPr/>
              </a:pPr>
              <a:t>‹#›</a:t>
            </a:fld>
            <a:endParaRPr lang="en-AU"/>
          </a:p>
        </p:txBody>
      </p:sp>
    </p:spTree>
    <p:extLst>
      <p:ext uri="{BB962C8B-B14F-4D97-AF65-F5344CB8AC3E}">
        <p14:creationId xmlns:p14="http://schemas.microsoft.com/office/powerpoint/2010/main" val="2444993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A95C2C1F-DE83-4089-8DD4-F476FF032FD7}" type="slidenum">
              <a:rPr lang="en-AU"/>
              <a:pPr>
                <a:defRPr/>
              </a:pPr>
              <a:t>‹#›</a:t>
            </a:fld>
            <a:endParaRPr lang="en-AU"/>
          </a:p>
        </p:txBody>
      </p:sp>
    </p:spTree>
    <p:extLst>
      <p:ext uri="{BB962C8B-B14F-4D97-AF65-F5344CB8AC3E}">
        <p14:creationId xmlns:p14="http://schemas.microsoft.com/office/powerpoint/2010/main" val="3682541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2DD909AA-62D1-4959-BA14-3E06CD5E6BDD}" type="slidenum">
              <a:rPr lang="en-AU"/>
              <a:pPr>
                <a:defRPr/>
              </a:pPr>
              <a:t>‹#›</a:t>
            </a:fld>
            <a:endParaRPr lang="en-AU"/>
          </a:p>
        </p:txBody>
      </p:sp>
    </p:spTree>
    <p:extLst>
      <p:ext uri="{BB962C8B-B14F-4D97-AF65-F5344CB8AC3E}">
        <p14:creationId xmlns:p14="http://schemas.microsoft.com/office/powerpoint/2010/main" val="225189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3A725D44-B72A-48A8-B437-7B3170766D2B}" type="slidenum">
              <a:rPr lang="en-AU"/>
              <a:pPr>
                <a:defRPr/>
              </a:pPr>
              <a:t>‹#›</a:t>
            </a:fld>
            <a:endParaRPr lang="en-AU"/>
          </a:p>
        </p:txBody>
      </p:sp>
    </p:spTree>
    <p:extLst>
      <p:ext uri="{BB962C8B-B14F-4D97-AF65-F5344CB8AC3E}">
        <p14:creationId xmlns:p14="http://schemas.microsoft.com/office/powerpoint/2010/main" val="3933473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EA6EF9BC-53F4-4112-98D3-B7B1EDD059F3}" type="slidenum">
              <a:rPr lang="en-AU" smtClean="0"/>
              <a:pPr>
                <a:defRPr/>
              </a:pPr>
              <a:t>‹#›</a:t>
            </a:fld>
            <a:endParaRPr lang="en-AU"/>
          </a:p>
        </p:txBody>
      </p:sp>
    </p:spTree>
    <p:extLst>
      <p:ext uri="{BB962C8B-B14F-4D97-AF65-F5344CB8AC3E}">
        <p14:creationId xmlns:p14="http://schemas.microsoft.com/office/powerpoint/2010/main" val="5268105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0FDA5DCF-A413-4BA7-B0B3-506519AB8A0F}" type="slidenum">
              <a:rPr lang="en-AU" smtClean="0"/>
              <a:pPr>
                <a:defRPr/>
              </a:pPr>
              <a:t>‹#›</a:t>
            </a:fld>
            <a:endParaRPr lang="en-AU"/>
          </a:p>
        </p:txBody>
      </p:sp>
    </p:spTree>
    <p:extLst>
      <p:ext uri="{BB962C8B-B14F-4D97-AF65-F5344CB8AC3E}">
        <p14:creationId xmlns:p14="http://schemas.microsoft.com/office/powerpoint/2010/main" val="3011838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A24BA6C2-B4DD-4B90-BC19-2A77FD4E0D67}" type="slidenum">
              <a:rPr lang="en-AU" smtClean="0"/>
              <a:pPr>
                <a:defRPr/>
              </a:pPr>
              <a:t>‹#›</a:t>
            </a:fld>
            <a:endParaRPr lang="en-AU"/>
          </a:p>
        </p:txBody>
      </p:sp>
    </p:spTree>
    <p:extLst>
      <p:ext uri="{BB962C8B-B14F-4D97-AF65-F5344CB8AC3E}">
        <p14:creationId xmlns:p14="http://schemas.microsoft.com/office/powerpoint/2010/main" val="2756101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2582195A-3D20-4791-85F2-86762DFA1855}" type="slidenum">
              <a:rPr lang="en-AU" smtClean="0"/>
              <a:pPr>
                <a:defRPr/>
              </a:pPr>
              <a:t>‹#›</a:t>
            </a:fld>
            <a:endParaRPr lang="en-AU"/>
          </a:p>
        </p:txBody>
      </p:sp>
    </p:spTree>
    <p:extLst>
      <p:ext uri="{BB962C8B-B14F-4D97-AF65-F5344CB8AC3E}">
        <p14:creationId xmlns:p14="http://schemas.microsoft.com/office/powerpoint/2010/main" val="47220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AU"/>
          </a:p>
        </p:txBody>
      </p:sp>
      <p:sp>
        <p:nvSpPr>
          <p:cNvPr id="8" name="Rectangle 5"/>
          <p:cNvSpPr>
            <a:spLocks noGrp="1" noChangeArrowheads="1"/>
          </p:cNvSpPr>
          <p:nvPr>
            <p:ph type="ftr" sz="quarter" idx="11"/>
          </p:nvPr>
        </p:nvSpPr>
        <p:spPr>
          <a:ln/>
        </p:spPr>
        <p:txBody>
          <a:bodyPr/>
          <a:lstStyle>
            <a:lvl1pPr>
              <a:defRPr/>
            </a:lvl1pPr>
          </a:lstStyle>
          <a:p>
            <a:pPr>
              <a:defRPr/>
            </a:pPr>
            <a:endParaRPr lang="en-AU"/>
          </a:p>
        </p:txBody>
      </p:sp>
      <p:sp>
        <p:nvSpPr>
          <p:cNvPr id="9" name="Rectangle 6"/>
          <p:cNvSpPr>
            <a:spLocks noGrp="1" noChangeArrowheads="1"/>
          </p:cNvSpPr>
          <p:nvPr>
            <p:ph type="sldNum" sz="quarter" idx="12"/>
          </p:nvPr>
        </p:nvSpPr>
        <p:spPr>
          <a:ln/>
        </p:spPr>
        <p:txBody>
          <a:bodyPr/>
          <a:lstStyle>
            <a:lvl1pPr>
              <a:defRPr/>
            </a:lvl1pPr>
          </a:lstStyle>
          <a:p>
            <a:pPr>
              <a:defRPr/>
            </a:pPr>
            <a:fld id="{5623D4B4-3B08-498F-8849-74DD41B47A10}" type="slidenum">
              <a:rPr lang="en-AU" smtClean="0"/>
              <a:pPr>
                <a:defRPr/>
              </a:pPr>
              <a:t>‹#›</a:t>
            </a:fld>
            <a:endParaRPr lang="en-AU"/>
          </a:p>
        </p:txBody>
      </p:sp>
    </p:spTree>
    <p:extLst>
      <p:ext uri="{BB962C8B-B14F-4D97-AF65-F5344CB8AC3E}">
        <p14:creationId xmlns:p14="http://schemas.microsoft.com/office/powerpoint/2010/main" val="39334858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AU"/>
          </a:p>
        </p:txBody>
      </p:sp>
      <p:sp>
        <p:nvSpPr>
          <p:cNvPr id="4" name="Rectangle 5"/>
          <p:cNvSpPr>
            <a:spLocks noGrp="1" noChangeArrowheads="1"/>
          </p:cNvSpPr>
          <p:nvPr>
            <p:ph type="ftr" sz="quarter" idx="11"/>
          </p:nvPr>
        </p:nvSpPr>
        <p:spPr>
          <a:ln/>
        </p:spPr>
        <p:txBody>
          <a:bodyPr/>
          <a:lstStyle>
            <a:lvl1pPr>
              <a:defRPr/>
            </a:lvl1pPr>
          </a:lstStyle>
          <a:p>
            <a:pPr>
              <a:defRPr/>
            </a:pPr>
            <a:endParaRPr lang="en-AU"/>
          </a:p>
        </p:txBody>
      </p:sp>
      <p:sp>
        <p:nvSpPr>
          <p:cNvPr id="5" name="Rectangle 6"/>
          <p:cNvSpPr>
            <a:spLocks noGrp="1" noChangeArrowheads="1"/>
          </p:cNvSpPr>
          <p:nvPr>
            <p:ph type="sldNum" sz="quarter" idx="12"/>
          </p:nvPr>
        </p:nvSpPr>
        <p:spPr>
          <a:ln/>
        </p:spPr>
        <p:txBody>
          <a:bodyPr/>
          <a:lstStyle>
            <a:lvl1pPr>
              <a:defRPr/>
            </a:lvl1pPr>
          </a:lstStyle>
          <a:p>
            <a:pPr>
              <a:defRPr/>
            </a:pPr>
            <a:fld id="{68121AD8-742E-428B-8769-3AD966EEEB13}" type="slidenum">
              <a:rPr lang="en-AU" smtClean="0"/>
              <a:pPr>
                <a:defRPr/>
              </a:pPr>
              <a:t>‹#›</a:t>
            </a:fld>
            <a:endParaRPr lang="en-AU"/>
          </a:p>
        </p:txBody>
      </p:sp>
    </p:spTree>
    <p:extLst>
      <p:ext uri="{BB962C8B-B14F-4D97-AF65-F5344CB8AC3E}">
        <p14:creationId xmlns:p14="http://schemas.microsoft.com/office/powerpoint/2010/main" val="20955381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97C82920-F566-4C94-BCF3-C97328E55F3B}" type="slidenum">
              <a:rPr lang="en-AU" smtClean="0"/>
              <a:pPr>
                <a:defRPr/>
              </a:pPr>
              <a:t>‹#›</a:t>
            </a:fld>
            <a:endParaRPr lang="en-AU"/>
          </a:p>
        </p:txBody>
      </p:sp>
    </p:spTree>
    <p:extLst>
      <p:ext uri="{BB962C8B-B14F-4D97-AF65-F5344CB8AC3E}">
        <p14:creationId xmlns:p14="http://schemas.microsoft.com/office/powerpoint/2010/main" val="3412317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1674F712-3742-4037-97B2-5ABE3BE8A47D}" type="slidenum">
              <a:rPr lang="en-AU" smtClean="0"/>
              <a:pPr>
                <a:defRPr/>
              </a:pPr>
              <a:t>‹#›</a:t>
            </a:fld>
            <a:endParaRPr lang="en-AU"/>
          </a:p>
        </p:txBody>
      </p:sp>
    </p:spTree>
    <p:extLst>
      <p:ext uri="{BB962C8B-B14F-4D97-AF65-F5344CB8AC3E}">
        <p14:creationId xmlns:p14="http://schemas.microsoft.com/office/powerpoint/2010/main" val="727824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1C4D78BB-81DD-48CA-861A-9C956CFE195B}" type="slidenum">
              <a:rPr lang="en-AU" smtClean="0"/>
              <a:pPr>
                <a:defRPr/>
              </a:pPr>
              <a:t>‹#›</a:t>
            </a:fld>
            <a:endParaRPr lang="en-AU"/>
          </a:p>
        </p:txBody>
      </p:sp>
    </p:spTree>
    <p:extLst>
      <p:ext uri="{BB962C8B-B14F-4D97-AF65-F5344CB8AC3E}">
        <p14:creationId xmlns:p14="http://schemas.microsoft.com/office/powerpoint/2010/main" val="3585479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A95C2C1F-DE83-4089-8DD4-F476FF032FD7}" type="slidenum">
              <a:rPr lang="en-AU" smtClean="0"/>
              <a:pPr>
                <a:defRPr/>
              </a:pPr>
              <a:t>‹#›</a:t>
            </a:fld>
            <a:endParaRPr lang="en-AU"/>
          </a:p>
        </p:txBody>
      </p:sp>
    </p:spTree>
    <p:extLst>
      <p:ext uri="{BB962C8B-B14F-4D97-AF65-F5344CB8AC3E}">
        <p14:creationId xmlns:p14="http://schemas.microsoft.com/office/powerpoint/2010/main" val="28275114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2DD909AA-62D1-4959-BA14-3E06CD5E6BDD}" type="slidenum">
              <a:rPr lang="en-AU" smtClean="0"/>
              <a:pPr>
                <a:defRPr/>
              </a:pPr>
              <a:t>‹#›</a:t>
            </a:fld>
            <a:endParaRPr lang="en-AU"/>
          </a:p>
        </p:txBody>
      </p:sp>
    </p:spTree>
    <p:extLst>
      <p:ext uri="{BB962C8B-B14F-4D97-AF65-F5344CB8AC3E}">
        <p14:creationId xmlns:p14="http://schemas.microsoft.com/office/powerpoint/2010/main" val="595929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020C9F47-68D5-431C-AB0E-93A5418E07F4}" type="slidenum">
              <a:rPr lang="en-AU"/>
              <a:pPr>
                <a:defRPr/>
              </a:pPr>
              <a:t>‹#›</a:t>
            </a:fld>
            <a:endParaRPr lang="en-AU"/>
          </a:p>
        </p:txBody>
      </p:sp>
      <p:sp>
        <p:nvSpPr>
          <p:cNvPr id="5" name="Rectangle 2"/>
          <p:cNvSpPr>
            <a:spLocks noGrp="1" noChangeArrowheads="1"/>
          </p:cNvSpPr>
          <p:nvPr>
            <p:ph type="title"/>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AU" altLang="en-US" dirty="0" smtClean="0"/>
              <a:t>Using the bar model to solve word problems</a:t>
            </a:r>
          </a:p>
        </p:txBody>
      </p:sp>
    </p:spTree>
    <p:extLst>
      <p:ext uri="{BB962C8B-B14F-4D97-AF65-F5344CB8AC3E}">
        <p14:creationId xmlns:p14="http://schemas.microsoft.com/office/powerpoint/2010/main" val="1430853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020C9F47-68D5-431C-AB0E-93A5418E07F4}" type="slidenum">
              <a:rPr lang="en-AU"/>
              <a:pPr>
                <a:defRPr/>
              </a:pPr>
              <a:t>‹#›</a:t>
            </a:fld>
            <a:endParaRPr lang="en-AU"/>
          </a:p>
        </p:txBody>
      </p:sp>
      <p:sp>
        <p:nvSpPr>
          <p:cNvPr id="5" name="Rectangle 2"/>
          <p:cNvSpPr>
            <a:spLocks noGrp="1" noChangeArrowheads="1"/>
          </p:cNvSpPr>
          <p:nvPr>
            <p:ph type="title"/>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AU" altLang="en-US" dirty="0" smtClean="0"/>
              <a:t>Using the bar model to solve word problems</a:t>
            </a:r>
          </a:p>
        </p:txBody>
      </p:sp>
    </p:spTree>
    <p:extLst>
      <p:ext uri="{BB962C8B-B14F-4D97-AF65-F5344CB8AC3E}">
        <p14:creationId xmlns:p14="http://schemas.microsoft.com/office/powerpoint/2010/main" val="147333141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020C9F47-68D5-431C-AB0E-93A5418E07F4}" type="slidenum">
              <a:rPr lang="en-AU"/>
              <a:pPr>
                <a:defRPr/>
              </a:pPr>
              <a:t>‹#›</a:t>
            </a:fld>
            <a:endParaRPr lang="en-AU"/>
          </a:p>
        </p:txBody>
      </p:sp>
      <p:sp>
        <p:nvSpPr>
          <p:cNvPr id="5" name="Rectangle 2"/>
          <p:cNvSpPr>
            <a:spLocks noGrp="1" noChangeArrowheads="1"/>
          </p:cNvSpPr>
          <p:nvPr>
            <p:ph type="title"/>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AU" altLang="en-US" dirty="0" smtClean="0"/>
              <a:t>Using the bar model to solve word problems</a:t>
            </a:r>
          </a:p>
        </p:txBody>
      </p:sp>
    </p:spTree>
    <p:extLst>
      <p:ext uri="{BB962C8B-B14F-4D97-AF65-F5344CB8AC3E}">
        <p14:creationId xmlns:p14="http://schemas.microsoft.com/office/powerpoint/2010/main" val="827834537"/>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020C9F47-68D5-431C-AB0E-93A5418E07F4}" type="slidenum">
              <a:rPr lang="en-AU"/>
              <a:pPr>
                <a:defRPr/>
              </a:pPr>
              <a:t>‹#›</a:t>
            </a:fld>
            <a:endParaRPr lang="en-AU"/>
          </a:p>
        </p:txBody>
      </p:sp>
      <p:sp>
        <p:nvSpPr>
          <p:cNvPr id="5" name="Rectangle 2"/>
          <p:cNvSpPr>
            <a:spLocks noGrp="1" noChangeArrowheads="1"/>
          </p:cNvSpPr>
          <p:nvPr>
            <p:ph type="title"/>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AU" altLang="en-US" dirty="0" smtClean="0"/>
              <a:t>Using the bar model to solve word problems</a:t>
            </a:r>
          </a:p>
        </p:txBody>
      </p:sp>
    </p:spTree>
    <p:extLst>
      <p:ext uri="{BB962C8B-B14F-4D97-AF65-F5344CB8AC3E}">
        <p14:creationId xmlns:p14="http://schemas.microsoft.com/office/powerpoint/2010/main" val="3409745323"/>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020C9F47-68D5-431C-AB0E-93A5418E07F4}" type="slidenum">
              <a:rPr lang="en-AU"/>
              <a:pPr>
                <a:defRPr/>
              </a:pPr>
              <a:t>‹#›</a:t>
            </a:fld>
            <a:endParaRPr lang="en-AU"/>
          </a:p>
        </p:txBody>
      </p:sp>
      <p:sp>
        <p:nvSpPr>
          <p:cNvPr id="5" name="Rectangle 2"/>
          <p:cNvSpPr>
            <a:spLocks noGrp="1" noChangeArrowheads="1"/>
          </p:cNvSpPr>
          <p:nvPr>
            <p:ph type="title"/>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AU" altLang="en-US" dirty="0" smtClean="0"/>
              <a:t>Using the bar model to solve word problems</a:t>
            </a:r>
          </a:p>
        </p:txBody>
      </p:sp>
    </p:spTree>
    <p:extLst>
      <p:ext uri="{BB962C8B-B14F-4D97-AF65-F5344CB8AC3E}">
        <p14:creationId xmlns:p14="http://schemas.microsoft.com/office/powerpoint/2010/main" val="1508090112"/>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020C9F47-68D5-431C-AB0E-93A5418E07F4}" type="slidenum">
              <a:rPr lang="en-AU"/>
              <a:pPr>
                <a:defRPr/>
              </a:pPr>
              <a:t>‹#›</a:t>
            </a:fld>
            <a:endParaRPr lang="en-AU"/>
          </a:p>
        </p:txBody>
      </p:sp>
      <p:sp>
        <p:nvSpPr>
          <p:cNvPr id="5" name="Rectangle 2"/>
          <p:cNvSpPr>
            <a:spLocks noGrp="1" noChangeArrowheads="1"/>
          </p:cNvSpPr>
          <p:nvPr>
            <p:ph type="title"/>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AU" altLang="en-US" dirty="0" smtClean="0"/>
              <a:t>Using the bar model to solve word problems</a:t>
            </a:r>
          </a:p>
        </p:txBody>
      </p:sp>
    </p:spTree>
    <p:extLst>
      <p:ext uri="{BB962C8B-B14F-4D97-AF65-F5344CB8AC3E}">
        <p14:creationId xmlns:p14="http://schemas.microsoft.com/office/powerpoint/2010/main" val="2190506338"/>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7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020C9F47-68D5-431C-AB0E-93A5418E07F4}" type="slidenum">
              <a:rPr lang="en-AU"/>
              <a:pPr>
                <a:defRPr/>
              </a:pPr>
              <a:t>‹#›</a:t>
            </a:fld>
            <a:endParaRPr lang="en-AU"/>
          </a:p>
        </p:txBody>
      </p:sp>
      <p:sp>
        <p:nvSpPr>
          <p:cNvPr id="5" name="Rectangle 2"/>
          <p:cNvSpPr>
            <a:spLocks noGrp="1" noChangeArrowheads="1"/>
          </p:cNvSpPr>
          <p:nvPr>
            <p:ph type="title"/>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AU" altLang="en-US" dirty="0" smtClean="0"/>
              <a:t>Using the bar model to solve word problems</a:t>
            </a:r>
          </a:p>
        </p:txBody>
      </p:sp>
    </p:spTree>
    <p:extLst>
      <p:ext uri="{BB962C8B-B14F-4D97-AF65-F5344CB8AC3E}">
        <p14:creationId xmlns:p14="http://schemas.microsoft.com/office/powerpoint/2010/main" val="214138246"/>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8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020C9F47-68D5-431C-AB0E-93A5418E07F4}" type="slidenum">
              <a:rPr lang="en-AU"/>
              <a:pPr>
                <a:defRPr/>
              </a:pPr>
              <a:t>‹#›</a:t>
            </a:fld>
            <a:endParaRPr lang="en-AU"/>
          </a:p>
        </p:txBody>
      </p:sp>
      <p:sp>
        <p:nvSpPr>
          <p:cNvPr id="5" name="Rectangle 2"/>
          <p:cNvSpPr>
            <a:spLocks noGrp="1" noChangeArrowheads="1"/>
          </p:cNvSpPr>
          <p:nvPr>
            <p:ph type="title"/>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AU" altLang="en-US" dirty="0" smtClean="0"/>
              <a:t>Using the bar model to solve word problems</a:t>
            </a:r>
          </a:p>
        </p:txBody>
      </p:sp>
    </p:spTree>
    <p:extLst>
      <p:ext uri="{BB962C8B-B14F-4D97-AF65-F5344CB8AC3E}">
        <p14:creationId xmlns:p14="http://schemas.microsoft.com/office/powerpoint/2010/main" val="3973593951"/>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9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020C9F47-68D5-431C-AB0E-93A5418E07F4}" type="slidenum">
              <a:rPr lang="en-AU"/>
              <a:pPr>
                <a:defRPr/>
              </a:pPr>
              <a:t>‹#›</a:t>
            </a:fld>
            <a:endParaRPr lang="en-AU"/>
          </a:p>
        </p:txBody>
      </p:sp>
      <p:sp>
        <p:nvSpPr>
          <p:cNvPr id="5" name="Rectangle 2"/>
          <p:cNvSpPr>
            <a:spLocks noGrp="1" noChangeArrowheads="1"/>
          </p:cNvSpPr>
          <p:nvPr>
            <p:ph type="title"/>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AU" altLang="en-US" dirty="0" smtClean="0"/>
              <a:t>Using the bar model to solve word problems</a:t>
            </a:r>
          </a:p>
        </p:txBody>
      </p:sp>
    </p:spTree>
    <p:extLst>
      <p:ext uri="{BB962C8B-B14F-4D97-AF65-F5344CB8AC3E}">
        <p14:creationId xmlns:p14="http://schemas.microsoft.com/office/powerpoint/2010/main" val="1828944743"/>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0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020C9F47-68D5-431C-AB0E-93A5418E07F4}" type="slidenum">
              <a:rPr lang="en-AU"/>
              <a:pPr>
                <a:defRPr/>
              </a:pPr>
              <a:t>‹#›</a:t>
            </a:fld>
            <a:endParaRPr lang="en-AU"/>
          </a:p>
        </p:txBody>
      </p:sp>
      <p:sp>
        <p:nvSpPr>
          <p:cNvPr id="5" name="Rectangle 2"/>
          <p:cNvSpPr>
            <a:spLocks noGrp="1" noChangeArrowheads="1"/>
          </p:cNvSpPr>
          <p:nvPr>
            <p:ph type="title"/>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AU" altLang="en-US" dirty="0" smtClean="0"/>
              <a:t>Using the bar model to solve word problems</a:t>
            </a:r>
          </a:p>
        </p:txBody>
      </p:sp>
    </p:spTree>
    <p:extLst>
      <p:ext uri="{BB962C8B-B14F-4D97-AF65-F5344CB8AC3E}">
        <p14:creationId xmlns:p14="http://schemas.microsoft.com/office/powerpoint/2010/main" val="3814259052"/>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1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020C9F47-68D5-431C-AB0E-93A5418E07F4}" type="slidenum">
              <a:rPr lang="en-AU"/>
              <a:pPr>
                <a:defRPr/>
              </a:pPr>
              <a:t>‹#›</a:t>
            </a:fld>
            <a:endParaRPr lang="en-AU"/>
          </a:p>
        </p:txBody>
      </p:sp>
      <p:sp>
        <p:nvSpPr>
          <p:cNvPr id="5" name="Rectangle 2"/>
          <p:cNvSpPr>
            <a:spLocks noGrp="1" noChangeArrowheads="1"/>
          </p:cNvSpPr>
          <p:nvPr>
            <p:ph type="title"/>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AU" altLang="en-US" dirty="0" smtClean="0"/>
              <a:t>Using the bar model to solve word problems</a:t>
            </a:r>
          </a:p>
        </p:txBody>
      </p:sp>
    </p:spTree>
    <p:extLst>
      <p:ext uri="{BB962C8B-B14F-4D97-AF65-F5344CB8AC3E}">
        <p14:creationId xmlns:p14="http://schemas.microsoft.com/office/powerpoint/2010/main" val="3468017223"/>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2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020C9F47-68D5-431C-AB0E-93A5418E07F4}" type="slidenum">
              <a:rPr lang="en-AU"/>
              <a:pPr>
                <a:defRPr/>
              </a:pPr>
              <a:t>‹#›</a:t>
            </a:fld>
            <a:endParaRPr lang="en-AU"/>
          </a:p>
        </p:txBody>
      </p:sp>
      <p:sp>
        <p:nvSpPr>
          <p:cNvPr id="5" name="Rectangle 2"/>
          <p:cNvSpPr>
            <a:spLocks noGrp="1" noChangeArrowheads="1"/>
          </p:cNvSpPr>
          <p:nvPr>
            <p:ph type="title"/>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AU" altLang="en-US" dirty="0" smtClean="0"/>
              <a:t>Using the bar model to solve word problems</a:t>
            </a:r>
          </a:p>
        </p:txBody>
      </p:sp>
    </p:spTree>
    <p:extLst>
      <p:ext uri="{BB962C8B-B14F-4D97-AF65-F5344CB8AC3E}">
        <p14:creationId xmlns:p14="http://schemas.microsoft.com/office/powerpoint/2010/main" val="255875179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image" Target="../media/image1.png"/><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theme" Target="../theme/theme2.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AU" altLang="en-US" dirty="0" smtClean="0"/>
              <a:t>Using the bar model to solve word problems</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AU" altLang="en-US" smtClean="0"/>
              <a:t>Click to edit Master text styles</a:t>
            </a:r>
          </a:p>
          <a:p>
            <a:pPr lvl="1"/>
            <a:r>
              <a:rPr lang="en-AU" altLang="en-US" smtClean="0"/>
              <a:t>Second level</a:t>
            </a:r>
          </a:p>
          <a:p>
            <a:pPr lvl="2"/>
            <a:r>
              <a:rPr lang="en-AU" altLang="en-US" smtClean="0"/>
              <a:t>Third level</a:t>
            </a:r>
          </a:p>
          <a:p>
            <a:pPr lvl="3"/>
            <a:r>
              <a:rPr lang="en-AU" altLang="en-US" smtClean="0"/>
              <a:t>Fourth level</a:t>
            </a:r>
          </a:p>
          <a:p>
            <a:pPr lvl="4"/>
            <a:r>
              <a:rPr lang="en-AU"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atin typeface="Calibri" panose="020F0502020204030204" pitchFamily="34" charset="0"/>
              </a:defRPr>
            </a:lvl1pPr>
          </a:lstStyle>
          <a:p>
            <a:pPr>
              <a:defRPr/>
            </a:pPr>
            <a:endParaRPr lang="en-A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atin typeface="Calibri" panose="020F0502020204030204" pitchFamily="34" charset="0"/>
              </a:defRPr>
            </a:lvl1pPr>
          </a:lstStyle>
          <a:p>
            <a:pPr>
              <a:defRPr/>
            </a:pPr>
            <a:endParaRPr lang="en-A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atin typeface="Calibri" panose="020F0502020204030204" pitchFamily="34" charset="0"/>
              </a:defRPr>
            </a:lvl1pPr>
          </a:lstStyle>
          <a:p>
            <a:pPr>
              <a:defRPr/>
            </a:pPr>
            <a:fld id="{97C82920-F566-4C94-BCF3-C97328E55F3B}" type="slidenum">
              <a:rPr lang="en-AU" smtClean="0"/>
              <a:pPr>
                <a:defRPr/>
              </a:pPr>
              <a:t>‹#›</a:t>
            </a:fld>
            <a:endParaRPr lang="en-AU"/>
          </a:p>
        </p:txBody>
      </p:sp>
    </p:spTree>
    <p:extLst>
      <p:ext uri="{BB962C8B-B14F-4D97-AF65-F5344CB8AC3E}">
        <p14:creationId xmlns:p14="http://schemas.microsoft.com/office/powerpoint/2010/main" val="209913706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iming>
    <p:tnLst>
      <p:par>
        <p:cTn id="1" dur="indefinite" restart="never" nodeType="tmRoot"/>
      </p:par>
    </p:tnLst>
  </p:timing>
  <p:txStyles>
    <p:titleStyle>
      <a:lvl1pPr algn="l" rtl="0" eaLnBrk="0" fontAlgn="base" hangingPunct="0">
        <a:spcBef>
          <a:spcPct val="0"/>
        </a:spcBef>
        <a:spcAft>
          <a:spcPct val="0"/>
        </a:spcAft>
        <a:defRPr sz="2400" baseline="0">
          <a:solidFill>
            <a:schemeClr val="bg1">
              <a:lumMod val="65000"/>
            </a:schemeClr>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smtClean="0"/>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en-A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en-A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97C82920-F566-4C94-BCF3-C97328E55F3B}" type="slidenum">
              <a:rPr lang="en-AU" smtClean="0"/>
              <a:pPr>
                <a:defRPr/>
              </a:pPr>
              <a:t>‹#›</a:t>
            </a:fld>
            <a:endParaRPr lang="en-AU"/>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1032" name="Picture 2"/>
          <p:cNvPicPr>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8324850" y="5988050"/>
            <a:ext cx="6286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023540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 id="2147483708" r:id="rId23"/>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7.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30.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1.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0893" y="2023537"/>
            <a:ext cx="8820472" cy="1200329"/>
          </a:xfrm>
          <a:prstGeom prst="rect">
            <a:avLst/>
          </a:prstGeom>
        </p:spPr>
        <p:txBody>
          <a:bodyPr wrap="square">
            <a:spAutoFit/>
          </a:bodyPr>
          <a:lstStyle/>
          <a:p>
            <a:r>
              <a:rPr lang="en-GB" sz="2400" dirty="0" smtClean="0">
                <a:solidFill>
                  <a:srgbClr val="002060"/>
                </a:solidFill>
                <a:latin typeface="Euphemia" panose="020B0503040102020104" pitchFamily="34" charset="0"/>
              </a:rPr>
              <a:t>Mrs </a:t>
            </a:r>
            <a:r>
              <a:rPr lang="en-GB" sz="2400" dirty="0" err="1" smtClean="0">
                <a:solidFill>
                  <a:srgbClr val="002060"/>
                </a:solidFill>
                <a:latin typeface="Euphemia" panose="020B0503040102020104" pitchFamily="34" charset="0"/>
              </a:rPr>
              <a:t>Weasley</a:t>
            </a:r>
            <a:r>
              <a:rPr lang="en-GB" sz="2400" dirty="0" smtClean="0">
                <a:solidFill>
                  <a:srgbClr val="002060"/>
                </a:solidFill>
                <a:latin typeface="Euphemia" panose="020B0503040102020104" pitchFamily="34" charset="0"/>
              </a:rPr>
              <a:t> is twice as old as her son Percy, who is three times as old as his sister, Ginny. If their total age is 70 years, How old is Percy?</a:t>
            </a:r>
            <a:endParaRPr lang="en-GB" sz="2400" dirty="0">
              <a:solidFill>
                <a:srgbClr val="002060"/>
              </a:solidFill>
              <a:latin typeface="Euphemia" panose="020B0503040102020104" pitchFamily="34" charset="0"/>
            </a:endParaRPr>
          </a:p>
        </p:txBody>
      </p:sp>
      <p:sp>
        <p:nvSpPr>
          <p:cNvPr id="21" name="Rectangle 2"/>
          <p:cNvSpPr txBox="1">
            <a:spLocks noChangeArrowheads="1"/>
          </p:cNvSpPr>
          <p:nvPr/>
        </p:nvSpPr>
        <p:spPr bwMode="auto">
          <a:xfrm>
            <a:off x="230893" y="434368"/>
            <a:ext cx="902143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baseline="0">
                <a:solidFill>
                  <a:schemeClr val="bg1">
                    <a:lumMod val="65000"/>
                  </a:schemeClr>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AU" altLang="en-US" kern="0" dirty="0" smtClean="0">
                <a:latin typeface="Euphemia" panose="020B0503040102020104" pitchFamily="34" charset="0"/>
              </a:rPr>
              <a:t>You have two minutes to think about this problem.</a:t>
            </a:r>
          </a:p>
          <a:p>
            <a:endParaRPr lang="en-AU" altLang="en-US" kern="0" dirty="0" smtClean="0">
              <a:latin typeface="Euphemia" panose="020B0503040102020104" pitchFamily="34" charset="0"/>
            </a:endParaRPr>
          </a:p>
          <a:p>
            <a:r>
              <a:rPr lang="en-AU" altLang="en-US" kern="0" dirty="0" smtClean="0">
                <a:latin typeface="Euphemia" panose="020B0503040102020104" pitchFamily="34" charset="0"/>
              </a:rPr>
              <a:t>If you find an answer, use the time to think about how you can explain how you found your answer.</a:t>
            </a:r>
          </a:p>
        </p:txBody>
      </p:sp>
    </p:spTree>
    <p:custDataLst>
      <p:tags r:id="rId1"/>
    </p:custDataLst>
    <p:extLst>
      <p:ext uri="{BB962C8B-B14F-4D97-AF65-F5344CB8AC3E}">
        <p14:creationId xmlns:p14="http://schemas.microsoft.com/office/powerpoint/2010/main" val="7600049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4500" y="2061462"/>
            <a:ext cx="8229600" cy="1143000"/>
          </a:xfrm>
        </p:spPr>
        <p:txBody>
          <a:bodyPr/>
          <a:lstStyle/>
          <a:p>
            <a:pPr algn="ctr"/>
            <a:r>
              <a:rPr lang="en-GB" sz="3200" dirty="0" smtClean="0">
                <a:solidFill>
                  <a:schemeClr val="tx1"/>
                </a:solidFill>
                <a:latin typeface="Euphemia" panose="020B0503040102020104" pitchFamily="34" charset="0"/>
              </a:rPr>
              <a:t>Today we will use </a:t>
            </a:r>
            <a:r>
              <a:rPr lang="en-GB" sz="3200" dirty="0" smtClean="0">
                <a:solidFill>
                  <a:schemeClr val="tx1"/>
                </a:solidFill>
                <a:latin typeface="Euphemia" panose="020B0503040102020104" pitchFamily="34" charset="0"/>
              </a:rPr>
              <a:t>the bar model to solve word problems</a:t>
            </a:r>
            <a:endParaRPr lang="en-GB" sz="3200" dirty="0">
              <a:solidFill>
                <a:schemeClr val="tx1"/>
              </a:solidFill>
              <a:latin typeface="Euphemia" panose="020B0503040102020104" pitchFamily="34" charset="0"/>
            </a:endParaRPr>
          </a:p>
        </p:txBody>
      </p:sp>
    </p:spTree>
    <p:custDataLst>
      <p:tags r:id="rId1"/>
    </p:custDataLst>
    <p:extLst>
      <p:ext uri="{BB962C8B-B14F-4D97-AF65-F5344CB8AC3E}">
        <p14:creationId xmlns:p14="http://schemas.microsoft.com/office/powerpoint/2010/main" val="7557559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468" y="1283949"/>
            <a:ext cx="8820472" cy="1200329"/>
          </a:xfrm>
          <a:prstGeom prst="rect">
            <a:avLst/>
          </a:prstGeom>
        </p:spPr>
        <p:txBody>
          <a:bodyPr wrap="square">
            <a:spAutoFit/>
          </a:bodyPr>
          <a:lstStyle/>
          <a:p>
            <a:r>
              <a:rPr lang="en-GB" sz="2400" dirty="0" smtClean="0">
                <a:solidFill>
                  <a:srgbClr val="002060"/>
                </a:solidFill>
                <a:latin typeface="Euphemia" panose="020B0503040102020104" pitchFamily="34" charset="0"/>
              </a:rPr>
              <a:t>Mrs </a:t>
            </a:r>
            <a:r>
              <a:rPr lang="en-GB" sz="2400" dirty="0" err="1" smtClean="0">
                <a:solidFill>
                  <a:srgbClr val="002060"/>
                </a:solidFill>
                <a:latin typeface="Euphemia" panose="020B0503040102020104" pitchFamily="34" charset="0"/>
              </a:rPr>
              <a:t>Weasley</a:t>
            </a:r>
            <a:r>
              <a:rPr lang="en-GB" sz="2400" dirty="0" smtClean="0">
                <a:solidFill>
                  <a:srgbClr val="002060"/>
                </a:solidFill>
                <a:latin typeface="Euphemia" panose="020B0503040102020104" pitchFamily="34" charset="0"/>
              </a:rPr>
              <a:t> is twice as old as her son Percy, who is three times as old as his sister, Ginny. If their total age is 70 years, How old is Percy?</a:t>
            </a:r>
            <a:endParaRPr lang="en-GB" sz="2400" dirty="0">
              <a:solidFill>
                <a:srgbClr val="002060"/>
              </a:solidFill>
              <a:latin typeface="Euphemia" panose="020B0503040102020104" pitchFamily="34" charset="0"/>
            </a:endParaRPr>
          </a:p>
        </p:txBody>
      </p:sp>
      <p:sp>
        <p:nvSpPr>
          <p:cNvPr id="3" name="Rectangle 2"/>
          <p:cNvSpPr/>
          <p:nvPr/>
        </p:nvSpPr>
        <p:spPr>
          <a:xfrm>
            <a:off x="1714528" y="3162676"/>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4" name="Rectangle 3"/>
          <p:cNvSpPr/>
          <p:nvPr/>
        </p:nvSpPr>
        <p:spPr>
          <a:xfrm>
            <a:off x="701155" y="3347413"/>
            <a:ext cx="772969" cy="369332"/>
          </a:xfrm>
          <a:prstGeom prst="rect">
            <a:avLst/>
          </a:prstGeom>
        </p:spPr>
        <p:txBody>
          <a:bodyPr wrap="none">
            <a:spAutoFit/>
          </a:bodyPr>
          <a:lstStyle/>
          <a:p>
            <a:r>
              <a:rPr lang="en-GB" dirty="0" smtClean="0">
                <a:solidFill>
                  <a:srgbClr val="002060"/>
                </a:solidFill>
                <a:latin typeface="Euphemia" panose="020B0503040102020104" pitchFamily="34" charset="0"/>
              </a:rPr>
              <a:t>Ginny</a:t>
            </a:r>
            <a:endParaRPr lang="en-GB" dirty="0">
              <a:latin typeface="Euphemia" panose="020B0503040102020104" pitchFamily="34" charset="0"/>
            </a:endParaRPr>
          </a:p>
        </p:txBody>
      </p:sp>
      <p:sp>
        <p:nvSpPr>
          <p:cNvPr id="6" name="Rectangle 5"/>
          <p:cNvSpPr/>
          <p:nvPr/>
        </p:nvSpPr>
        <p:spPr>
          <a:xfrm>
            <a:off x="1714528" y="3738740"/>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7" name="Rectangle 6"/>
          <p:cNvSpPr/>
          <p:nvPr/>
        </p:nvSpPr>
        <p:spPr>
          <a:xfrm>
            <a:off x="749914" y="3875066"/>
            <a:ext cx="746230" cy="369332"/>
          </a:xfrm>
          <a:prstGeom prst="rect">
            <a:avLst/>
          </a:prstGeom>
        </p:spPr>
        <p:txBody>
          <a:bodyPr wrap="none">
            <a:spAutoFit/>
          </a:bodyPr>
          <a:lstStyle/>
          <a:p>
            <a:r>
              <a:rPr lang="en-GB" dirty="0" smtClean="0">
                <a:solidFill>
                  <a:srgbClr val="002060"/>
                </a:solidFill>
                <a:latin typeface="Euphemia" panose="020B0503040102020104" pitchFamily="34" charset="0"/>
              </a:rPr>
              <a:t>Percy</a:t>
            </a:r>
            <a:endParaRPr lang="en-GB" dirty="0">
              <a:latin typeface="Euphemia" panose="020B0503040102020104" pitchFamily="34" charset="0"/>
            </a:endParaRPr>
          </a:p>
        </p:txBody>
      </p:sp>
      <p:sp>
        <p:nvSpPr>
          <p:cNvPr id="8" name="Rectangle 7"/>
          <p:cNvSpPr/>
          <p:nvPr/>
        </p:nvSpPr>
        <p:spPr>
          <a:xfrm>
            <a:off x="144183" y="4395214"/>
            <a:ext cx="1504451" cy="369332"/>
          </a:xfrm>
          <a:prstGeom prst="rect">
            <a:avLst/>
          </a:prstGeom>
        </p:spPr>
        <p:txBody>
          <a:bodyPr wrap="none">
            <a:spAutoFit/>
          </a:bodyPr>
          <a:lstStyle/>
          <a:p>
            <a:r>
              <a:rPr lang="en-GB" dirty="0" smtClean="0">
                <a:solidFill>
                  <a:srgbClr val="002060"/>
                </a:solidFill>
                <a:latin typeface="Euphemia" panose="020B0503040102020104" pitchFamily="34" charset="0"/>
              </a:rPr>
              <a:t>Mrs </a:t>
            </a:r>
            <a:r>
              <a:rPr lang="en-GB" dirty="0" err="1" smtClean="0">
                <a:solidFill>
                  <a:srgbClr val="002060"/>
                </a:solidFill>
                <a:latin typeface="Euphemia" panose="020B0503040102020104" pitchFamily="34" charset="0"/>
              </a:rPr>
              <a:t>Weasley</a:t>
            </a:r>
            <a:endParaRPr lang="en-GB" dirty="0">
              <a:latin typeface="Euphemia" panose="020B0503040102020104" pitchFamily="34" charset="0"/>
            </a:endParaRPr>
          </a:p>
        </p:txBody>
      </p:sp>
      <p:sp>
        <p:nvSpPr>
          <p:cNvPr id="9" name="Rectangle 8"/>
          <p:cNvSpPr/>
          <p:nvPr/>
        </p:nvSpPr>
        <p:spPr>
          <a:xfrm>
            <a:off x="1714528" y="4314804"/>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10" name="Rectangle 9"/>
          <p:cNvSpPr/>
          <p:nvPr/>
        </p:nvSpPr>
        <p:spPr>
          <a:xfrm>
            <a:off x="2644920" y="4314804"/>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11" name="Rectangle 10"/>
          <p:cNvSpPr/>
          <p:nvPr/>
        </p:nvSpPr>
        <p:spPr>
          <a:xfrm>
            <a:off x="3575312" y="4314804"/>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12" name="Rectangle 11"/>
          <p:cNvSpPr/>
          <p:nvPr/>
        </p:nvSpPr>
        <p:spPr>
          <a:xfrm>
            <a:off x="4505704" y="4314804"/>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13" name="Rectangle 12"/>
          <p:cNvSpPr/>
          <p:nvPr/>
        </p:nvSpPr>
        <p:spPr>
          <a:xfrm>
            <a:off x="2642523" y="3738740"/>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14" name="Right Brace 13"/>
          <p:cNvSpPr/>
          <p:nvPr/>
        </p:nvSpPr>
        <p:spPr>
          <a:xfrm>
            <a:off x="7477503" y="2981809"/>
            <a:ext cx="504056" cy="1881260"/>
          </a:xfrm>
          <a:prstGeom prst="rightBrace">
            <a:avLst>
              <a:gd name="adj1" fmla="val 34036"/>
              <a:gd name="adj2" fmla="val 50000"/>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ln>
                <a:solidFill>
                  <a:sysClr val="windowText" lastClr="000000"/>
                </a:solidFill>
              </a:ln>
              <a:latin typeface="Euphemia" panose="020B0503040102020104" pitchFamily="34" charset="0"/>
            </a:endParaRPr>
          </a:p>
        </p:txBody>
      </p:sp>
      <p:sp>
        <p:nvSpPr>
          <p:cNvPr id="15" name="Rectangle 14"/>
          <p:cNvSpPr/>
          <p:nvPr/>
        </p:nvSpPr>
        <p:spPr>
          <a:xfrm>
            <a:off x="7981559" y="3737773"/>
            <a:ext cx="453970" cy="369332"/>
          </a:xfrm>
          <a:prstGeom prst="rect">
            <a:avLst/>
          </a:prstGeom>
        </p:spPr>
        <p:txBody>
          <a:bodyPr wrap="none">
            <a:spAutoFit/>
          </a:bodyPr>
          <a:lstStyle/>
          <a:p>
            <a:r>
              <a:rPr lang="en-GB" b="1" dirty="0" smtClean="0">
                <a:solidFill>
                  <a:srgbClr val="002060"/>
                </a:solidFill>
                <a:latin typeface="Euphemia" panose="020B0503040102020104" pitchFamily="34" charset="0"/>
              </a:rPr>
              <a:t>70</a:t>
            </a:r>
            <a:endParaRPr lang="en-GB" dirty="0">
              <a:latin typeface="Euphemia" panose="020B0503040102020104" pitchFamily="34" charset="0"/>
            </a:endParaRPr>
          </a:p>
        </p:txBody>
      </p:sp>
      <p:sp>
        <p:nvSpPr>
          <p:cNvPr id="17" name="Rectangle 16"/>
          <p:cNvSpPr/>
          <p:nvPr/>
        </p:nvSpPr>
        <p:spPr>
          <a:xfrm>
            <a:off x="5436096" y="4314804"/>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18" name="Rectangle 17"/>
          <p:cNvSpPr/>
          <p:nvPr/>
        </p:nvSpPr>
        <p:spPr>
          <a:xfrm>
            <a:off x="6366488" y="4314804"/>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19" name="Rectangle 18"/>
          <p:cNvSpPr/>
          <p:nvPr/>
        </p:nvSpPr>
        <p:spPr>
          <a:xfrm>
            <a:off x="3579493" y="3738740"/>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20" name="Rectangle 19"/>
          <p:cNvSpPr/>
          <p:nvPr/>
        </p:nvSpPr>
        <p:spPr>
          <a:xfrm>
            <a:off x="323528" y="5228419"/>
            <a:ext cx="8820472" cy="461665"/>
          </a:xfrm>
          <a:prstGeom prst="rect">
            <a:avLst/>
          </a:prstGeom>
        </p:spPr>
        <p:txBody>
          <a:bodyPr wrap="square">
            <a:spAutoFit/>
          </a:bodyPr>
          <a:lstStyle/>
          <a:p>
            <a:r>
              <a:rPr lang="en-GB" sz="2400" dirty="0" smtClean="0">
                <a:solidFill>
                  <a:srgbClr val="002060"/>
                </a:solidFill>
                <a:latin typeface="Euphemia" panose="020B0503040102020104" pitchFamily="34" charset="0"/>
              </a:rPr>
              <a:t>How can you use this to solve the problem?</a:t>
            </a:r>
            <a:endParaRPr lang="en-GB" sz="2400" dirty="0">
              <a:solidFill>
                <a:srgbClr val="002060"/>
              </a:solidFill>
              <a:latin typeface="Euphemia" panose="020B0503040102020104" pitchFamily="34" charset="0"/>
            </a:endParaRPr>
          </a:p>
        </p:txBody>
      </p:sp>
      <p:sp>
        <p:nvSpPr>
          <p:cNvPr id="21" name="Rectangle 20"/>
          <p:cNvSpPr/>
          <p:nvPr/>
        </p:nvSpPr>
        <p:spPr>
          <a:xfrm>
            <a:off x="323528" y="5844091"/>
            <a:ext cx="8820472" cy="461665"/>
          </a:xfrm>
          <a:prstGeom prst="rect">
            <a:avLst/>
          </a:prstGeom>
        </p:spPr>
        <p:txBody>
          <a:bodyPr wrap="square">
            <a:spAutoFit/>
          </a:bodyPr>
          <a:lstStyle/>
          <a:p>
            <a:r>
              <a:rPr lang="en-GB" sz="2400" dirty="0" smtClean="0">
                <a:solidFill>
                  <a:srgbClr val="002060"/>
                </a:solidFill>
                <a:latin typeface="Euphemia" panose="020B0503040102020104" pitchFamily="34" charset="0"/>
              </a:rPr>
              <a:t>Why was Ginny’s block drawn first?</a:t>
            </a:r>
            <a:endParaRPr lang="en-GB" sz="2400" dirty="0">
              <a:solidFill>
                <a:srgbClr val="002060"/>
              </a:solidFill>
              <a:latin typeface="Euphemia" panose="020B0503040102020104" pitchFamily="34" charset="0"/>
            </a:endParaRPr>
          </a:p>
        </p:txBody>
      </p:sp>
      <p:sp>
        <p:nvSpPr>
          <p:cNvPr id="22" name="Rectangle 2"/>
          <p:cNvSpPr txBox="1">
            <a:spLocks noChangeArrowheads="1"/>
          </p:cNvSpPr>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baseline="0">
                <a:solidFill>
                  <a:schemeClr val="bg1">
                    <a:lumMod val="65000"/>
                  </a:schemeClr>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AU" altLang="en-US" kern="0" dirty="0" smtClean="0">
                <a:latin typeface="Euphemia" panose="020B0503040102020104" pitchFamily="34" charset="0"/>
              </a:rPr>
              <a:t>Using the bar model to solve word problems</a:t>
            </a:r>
          </a:p>
        </p:txBody>
      </p:sp>
    </p:spTree>
    <p:custDataLst>
      <p:tags r:id="rId1"/>
    </p:custDataLst>
    <p:extLst>
      <p:ext uri="{BB962C8B-B14F-4D97-AF65-F5344CB8AC3E}">
        <p14:creationId xmlns:p14="http://schemas.microsoft.com/office/powerpoint/2010/main" val="3005283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5"/>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20"/>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6" grpId="0" animBg="1"/>
      <p:bldP spid="7" grpId="0"/>
      <p:bldP spid="8" grpId="0"/>
      <p:bldP spid="9" grpId="0" animBg="1"/>
      <p:bldP spid="10" grpId="0" animBg="1"/>
      <p:bldP spid="11" grpId="0" animBg="1"/>
      <p:bldP spid="12" grpId="0" animBg="1"/>
      <p:bldP spid="13" grpId="0" animBg="1"/>
      <p:bldP spid="14" grpId="0" animBg="1"/>
      <p:bldP spid="15" grpId="0"/>
      <p:bldP spid="17" grpId="0" animBg="1"/>
      <p:bldP spid="18" grpId="0" animBg="1"/>
      <p:bldP spid="19" grpId="0" animBg="1"/>
      <p:bldP spid="20"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468" y="1283949"/>
            <a:ext cx="8820472" cy="1200329"/>
          </a:xfrm>
          <a:prstGeom prst="rect">
            <a:avLst/>
          </a:prstGeom>
        </p:spPr>
        <p:txBody>
          <a:bodyPr wrap="square">
            <a:spAutoFit/>
          </a:bodyPr>
          <a:lstStyle/>
          <a:p>
            <a:r>
              <a:rPr lang="en-GB" sz="2400" dirty="0" smtClean="0">
                <a:solidFill>
                  <a:srgbClr val="002060"/>
                </a:solidFill>
                <a:latin typeface="Euphemia" panose="020B0503040102020104" pitchFamily="34" charset="0"/>
              </a:rPr>
              <a:t>Tom has twice the amount of money as Eva who has four times as much as Kat. If the total amount of money they have is £39, how much money does Tom have? </a:t>
            </a:r>
            <a:endParaRPr lang="en-GB" sz="2400" dirty="0">
              <a:solidFill>
                <a:srgbClr val="002060"/>
              </a:solidFill>
              <a:latin typeface="Euphemia" panose="020B0503040102020104" pitchFamily="34" charset="0"/>
            </a:endParaRPr>
          </a:p>
        </p:txBody>
      </p:sp>
      <p:sp>
        <p:nvSpPr>
          <p:cNvPr id="18" name="Rectangle 17"/>
          <p:cNvSpPr/>
          <p:nvPr/>
        </p:nvSpPr>
        <p:spPr>
          <a:xfrm>
            <a:off x="95468" y="2893733"/>
            <a:ext cx="8820472" cy="1200329"/>
          </a:xfrm>
          <a:prstGeom prst="rect">
            <a:avLst/>
          </a:prstGeom>
        </p:spPr>
        <p:txBody>
          <a:bodyPr wrap="square">
            <a:spAutoFit/>
          </a:bodyPr>
          <a:lstStyle/>
          <a:p>
            <a:r>
              <a:rPr lang="en-GB" sz="2400" dirty="0" smtClean="0">
                <a:solidFill>
                  <a:srgbClr val="002060"/>
                </a:solidFill>
                <a:latin typeface="Euphemia" panose="020B0503040102020104" pitchFamily="34" charset="0"/>
              </a:rPr>
              <a:t>Whose block should we draw first?</a:t>
            </a:r>
          </a:p>
          <a:p>
            <a:r>
              <a:rPr lang="en-GB" sz="2400" dirty="0" smtClean="0">
                <a:solidFill>
                  <a:srgbClr val="002060"/>
                </a:solidFill>
                <a:latin typeface="Euphemia" panose="020B0503040102020104" pitchFamily="34" charset="0"/>
              </a:rPr>
              <a:t>Why?</a:t>
            </a:r>
          </a:p>
          <a:p>
            <a:r>
              <a:rPr lang="en-GB" sz="2400" dirty="0" smtClean="0">
                <a:solidFill>
                  <a:srgbClr val="002060"/>
                </a:solidFill>
                <a:latin typeface="Euphemia" panose="020B0503040102020104" pitchFamily="34" charset="0"/>
              </a:rPr>
              <a:t>Have a go at drawing blocks for this problem.</a:t>
            </a:r>
            <a:endParaRPr lang="en-GB" sz="2400" dirty="0">
              <a:solidFill>
                <a:srgbClr val="002060"/>
              </a:solidFill>
              <a:latin typeface="Euphemia" panose="020B0503040102020104" pitchFamily="34" charset="0"/>
            </a:endParaRPr>
          </a:p>
        </p:txBody>
      </p:sp>
      <p:sp>
        <p:nvSpPr>
          <p:cNvPr id="19" name="Rectangle 2"/>
          <p:cNvSpPr txBox="1">
            <a:spLocks noChangeArrowheads="1"/>
          </p:cNvSpPr>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baseline="0">
                <a:solidFill>
                  <a:schemeClr val="bg1">
                    <a:lumMod val="65000"/>
                  </a:schemeClr>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AU" altLang="en-US" kern="0" dirty="0" smtClean="0">
                <a:latin typeface="Euphemia" panose="020B0503040102020104" pitchFamily="34" charset="0"/>
              </a:rPr>
              <a:t>Using the bar model to solve word problems</a:t>
            </a:r>
          </a:p>
        </p:txBody>
      </p:sp>
    </p:spTree>
    <p:custDataLst>
      <p:tags r:id="rId1"/>
    </p:custDataLst>
    <p:extLst>
      <p:ext uri="{BB962C8B-B14F-4D97-AF65-F5344CB8AC3E}">
        <p14:creationId xmlns:p14="http://schemas.microsoft.com/office/powerpoint/2010/main" val="2098026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468" y="1283949"/>
            <a:ext cx="8820472" cy="1200329"/>
          </a:xfrm>
          <a:prstGeom prst="rect">
            <a:avLst/>
          </a:prstGeom>
        </p:spPr>
        <p:txBody>
          <a:bodyPr wrap="square">
            <a:spAutoFit/>
          </a:bodyPr>
          <a:lstStyle/>
          <a:p>
            <a:r>
              <a:rPr lang="en-GB" sz="2400" dirty="0" smtClean="0">
                <a:solidFill>
                  <a:srgbClr val="002060"/>
                </a:solidFill>
                <a:latin typeface="Euphemia" panose="020B0503040102020104" pitchFamily="34" charset="0"/>
              </a:rPr>
              <a:t>Tom has twice the amount of money as Eva who has four times as much as Kat. If the total amount of money they have is £39, how much money does Tom have? </a:t>
            </a:r>
            <a:endParaRPr lang="en-GB" sz="2400" dirty="0">
              <a:solidFill>
                <a:srgbClr val="002060"/>
              </a:solidFill>
              <a:latin typeface="Euphemia" panose="020B0503040102020104" pitchFamily="34" charset="0"/>
            </a:endParaRPr>
          </a:p>
        </p:txBody>
      </p:sp>
      <p:sp>
        <p:nvSpPr>
          <p:cNvPr id="4" name="Rectangle 3"/>
          <p:cNvSpPr/>
          <p:nvPr/>
        </p:nvSpPr>
        <p:spPr>
          <a:xfrm>
            <a:off x="685939" y="3234996"/>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110140" y="3339323"/>
            <a:ext cx="530210" cy="369332"/>
          </a:xfrm>
          <a:prstGeom prst="rect">
            <a:avLst/>
          </a:prstGeom>
        </p:spPr>
        <p:txBody>
          <a:bodyPr wrap="none">
            <a:spAutoFit/>
          </a:bodyPr>
          <a:lstStyle/>
          <a:p>
            <a:r>
              <a:rPr lang="en-GB" dirty="0" smtClean="0">
                <a:solidFill>
                  <a:srgbClr val="002060"/>
                </a:solidFill>
                <a:latin typeface="Euphemia" panose="020B0503040102020104" pitchFamily="34" charset="0"/>
              </a:rPr>
              <a:t>Kat</a:t>
            </a:r>
            <a:endParaRPr lang="en-GB" dirty="0">
              <a:latin typeface="Euphemia" panose="020B0503040102020104" pitchFamily="34" charset="0"/>
            </a:endParaRPr>
          </a:p>
        </p:txBody>
      </p:sp>
      <p:sp>
        <p:nvSpPr>
          <p:cNvPr id="6" name="Rectangle 5"/>
          <p:cNvSpPr/>
          <p:nvPr/>
        </p:nvSpPr>
        <p:spPr>
          <a:xfrm>
            <a:off x="685939" y="3811060"/>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90904" y="3866976"/>
            <a:ext cx="548548" cy="369332"/>
          </a:xfrm>
          <a:prstGeom prst="rect">
            <a:avLst/>
          </a:prstGeom>
        </p:spPr>
        <p:txBody>
          <a:bodyPr wrap="none">
            <a:spAutoFit/>
          </a:bodyPr>
          <a:lstStyle/>
          <a:p>
            <a:r>
              <a:rPr lang="en-GB" dirty="0" smtClean="0">
                <a:solidFill>
                  <a:srgbClr val="002060"/>
                </a:solidFill>
                <a:latin typeface="Euphemia" panose="020B0503040102020104" pitchFamily="34" charset="0"/>
              </a:rPr>
              <a:t>Eva</a:t>
            </a:r>
            <a:endParaRPr lang="en-GB" dirty="0">
              <a:latin typeface="Euphemia" panose="020B0503040102020104" pitchFamily="34" charset="0"/>
            </a:endParaRPr>
          </a:p>
        </p:txBody>
      </p:sp>
      <p:sp>
        <p:nvSpPr>
          <p:cNvPr id="8" name="Rectangle 7"/>
          <p:cNvSpPr/>
          <p:nvPr/>
        </p:nvSpPr>
        <p:spPr>
          <a:xfrm>
            <a:off x="60992" y="4387124"/>
            <a:ext cx="630814" cy="369332"/>
          </a:xfrm>
          <a:prstGeom prst="rect">
            <a:avLst/>
          </a:prstGeom>
        </p:spPr>
        <p:txBody>
          <a:bodyPr wrap="none">
            <a:spAutoFit/>
          </a:bodyPr>
          <a:lstStyle/>
          <a:p>
            <a:r>
              <a:rPr lang="en-GB" dirty="0" smtClean="0">
                <a:solidFill>
                  <a:srgbClr val="002060"/>
                </a:solidFill>
                <a:latin typeface="Euphemia" panose="020B0503040102020104" pitchFamily="34" charset="0"/>
              </a:rPr>
              <a:t>Tom</a:t>
            </a:r>
            <a:endParaRPr lang="en-GB" dirty="0">
              <a:latin typeface="Euphemia" panose="020B0503040102020104" pitchFamily="34" charset="0"/>
            </a:endParaRPr>
          </a:p>
        </p:txBody>
      </p:sp>
      <p:sp>
        <p:nvSpPr>
          <p:cNvPr id="9" name="Rectangle 8"/>
          <p:cNvSpPr/>
          <p:nvPr/>
        </p:nvSpPr>
        <p:spPr>
          <a:xfrm>
            <a:off x="685939" y="4387124"/>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1616331" y="4387124"/>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2546723" y="4387124"/>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3477115" y="4387124"/>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1613934" y="3811060"/>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Brace 13"/>
          <p:cNvSpPr/>
          <p:nvPr/>
        </p:nvSpPr>
        <p:spPr>
          <a:xfrm>
            <a:off x="8297870" y="3092824"/>
            <a:ext cx="327860" cy="1870364"/>
          </a:xfrm>
          <a:prstGeom prst="rightBrace">
            <a:avLst>
              <a:gd name="adj1" fmla="val 34036"/>
              <a:gd name="adj2" fmla="val 50000"/>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ln>
                <a:solidFill>
                  <a:sysClr val="windowText" lastClr="000000"/>
                </a:solidFill>
              </a:ln>
            </a:endParaRPr>
          </a:p>
        </p:txBody>
      </p:sp>
      <p:sp>
        <p:nvSpPr>
          <p:cNvPr id="15" name="Rectangle 14"/>
          <p:cNvSpPr/>
          <p:nvPr/>
        </p:nvSpPr>
        <p:spPr>
          <a:xfrm>
            <a:off x="8568240" y="3843340"/>
            <a:ext cx="453970" cy="369332"/>
          </a:xfrm>
          <a:prstGeom prst="rect">
            <a:avLst/>
          </a:prstGeom>
        </p:spPr>
        <p:txBody>
          <a:bodyPr wrap="none">
            <a:spAutoFit/>
          </a:bodyPr>
          <a:lstStyle/>
          <a:p>
            <a:r>
              <a:rPr lang="en-GB" b="1" dirty="0" smtClean="0">
                <a:solidFill>
                  <a:srgbClr val="002060"/>
                </a:solidFill>
                <a:latin typeface="Euphemia" panose="020B0503040102020104" pitchFamily="34" charset="0"/>
              </a:rPr>
              <a:t>39</a:t>
            </a:r>
            <a:endParaRPr lang="en-GB" dirty="0">
              <a:latin typeface="Euphemia" panose="020B0503040102020104" pitchFamily="34" charset="0"/>
            </a:endParaRPr>
          </a:p>
        </p:txBody>
      </p:sp>
      <p:sp>
        <p:nvSpPr>
          <p:cNvPr id="16" name="Rectangle 15"/>
          <p:cNvSpPr/>
          <p:nvPr/>
        </p:nvSpPr>
        <p:spPr>
          <a:xfrm>
            <a:off x="4407507" y="4387124"/>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5337899" y="4387124"/>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2550904" y="3811060"/>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3470246" y="3817126"/>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6268291" y="4387124"/>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7198683" y="4387124"/>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
          <p:cNvSpPr txBox="1">
            <a:spLocks noChangeArrowheads="1"/>
          </p:cNvSpPr>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baseline="0">
                <a:solidFill>
                  <a:schemeClr val="bg1">
                    <a:lumMod val="65000"/>
                  </a:schemeClr>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AU" altLang="en-US" kern="0" dirty="0" smtClean="0">
                <a:latin typeface="Euphemia" panose="020B0503040102020104" pitchFamily="34" charset="0"/>
              </a:rPr>
              <a:t>Using the bar model to solve word problems</a:t>
            </a:r>
          </a:p>
        </p:txBody>
      </p:sp>
    </p:spTree>
    <p:custDataLst>
      <p:tags r:id="rId1"/>
    </p:custDataLst>
    <p:extLst>
      <p:ext uri="{BB962C8B-B14F-4D97-AF65-F5344CB8AC3E}">
        <p14:creationId xmlns:p14="http://schemas.microsoft.com/office/powerpoint/2010/main" val="23956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par>
                          <p:cTn id="45" fill="hold">
                            <p:stCondLst>
                              <p:cond delay="0"/>
                            </p:stCondLst>
                            <p:childTnLst>
                              <p:par>
                                <p:cTn id="46" presetID="1" presetClass="entr" presetSubtype="0"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par>
                          <p:cTn id="51" fill="hold">
                            <p:stCondLst>
                              <p:cond delay="0"/>
                            </p:stCondLst>
                            <p:childTnLst>
                              <p:par>
                                <p:cTn id="52" presetID="1" presetClass="entr" presetSubtype="0"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
                                        <p:tgtEl>
                                          <p:spTgt spid="14"/>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p:bldP spid="9" grpId="0" animBg="1"/>
      <p:bldP spid="10" grpId="0" animBg="1"/>
      <p:bldP spid="11" grpId="0" animBg="1"/>
      <p:bldP spid="12" grpId="0" animBg="1"/>
      <p:bldP spid="13" grpId="0" animBg="1"/>
      <p:bldP spid="14" grpId="0" animBg="1"/>
      <p:bldP spid="15" grpId="0"/>
      <p:bldP spid="16" grpId="0" animBg="1"/>
      <p:bldP spid="17" grpId="0" animBg="1"/>
      <p:bldP spid="19" grpId="0" animBg="1"/>
      <p:bldP spid="20" grpId="0" animBg="1"/>
      <p:bldP spid="21" grpId="0" animBg="1"/>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468" y="1283949"/>
            <a:ext cx="8820472" cy="1200329"/>
          </a:xfrm>
          <a:prstGeom prst="rect">
            <a:avLst/>
          </a:prstGeom>
        </p:spPr>
        <p:txBody>
          <a:bodyPr wrap="square">
            <a:spAutoFit/>
          </a:bodyPr>
          <a:lstStyle/>
          <a:p>
            <a:r>
              <a:rPr lang="en-GB" sz="2400" dirty="0" smtClean="0">
                <a:solidFill>
                  <a:srgbClr val="002060"/>
                </a:solidFill>
                <a:latin typeface="Euphemia" panose="020B0503040102020104" pitchFamily="34" charset="0"/>
              </a:rPr>
              <a:t>Charlie, Sally and Eddie have a total of £570.  Charlie has £80 more than Sally and Eddie has five times as much as Sally.  How much does each of them have?</a:t>
            </a:r>
            <a:endParaRPr lang="en-GB" sz="2400" dirty="0">
              <a:solidFill>
                <a:srgbClr val="002060"/>
              </a:solidFill>
              <a:latin typeface="Euphemia" panose="020B0503040102020104" pitchFamily="34" charset="0"/>
            </a:endParaRPr>
          </a:p>
        </p:txBody>
      </p:sp>
      <p:sp>
        <p:nvSpPr>
          <p:cNvPr id="16" name="Rectangle 15"/>
          <p:cNvSpPr/>
          <p:nvPr/>
        </p:nvSpPr>
        <p:spPr>
          <a:xfrm>
            <a:off x="95468" y="2893733"/>
            <a:ext cx="8820472" cy="1200329"/>
          </a:xfrm>
          <a:prstGeom prst="rect">
            <a:avLst/>
          </a:prstGeom>
        </p:spPr>
        <p:txBody>
          <a:bodyPr wrap="square">
            <a:spAutoFit/>
          </a:bodyPr>
          <a:lstStyle/>
          <a:p>
            <a:r>
              <a:rPr lang="en-GB" sz="2400" dirty="0" smtClean="0">
                <a:solidFill>
                  <a:srgbClr val="002060"/>
                </a:solidFill>
                <a:latin typeface="Euphemia" panose="020B0503040102020104" pitchFamily="34" charset="0"/>
              </a:rPr>
              <a:t>Whose block should we draw first?</a:t>
            </a:r>
          </a:p>
          <a:p>
            <a:r>
              <a:rPr lang="en-GB" sz="2400" dirty="0" smtClean="0">
                <a:solidFill>
                  <a:srgbClr val="002060"/>
                </a:solidFill>
                <a:latin typeface="Euphemia" panose="020B0503040102020104" pitchFamily="34" charset="0"/>
              </a:rPr>
              <a:t>Have a go at drawing blocks for this problem.</a:t>
            </a:r>
          </a:p>
          <a:p>
            <a:r>
              <a:rPr lang="en-GB" sz="2400" dirty="0" smtClean="0">
                <a:solidFill>
                  <a:srgbClr val="002060"/>
                </a:solidFill>
                <a:latin typeface="Euphemia" panose="020B0503040102020104" pitchFamily="34" charset="0"/>
              </a:rPr>
              <a:t>How is this problem different to the previous problems?</a:t>
            </a:r>
            <a:endParaRPr lang="en-GB" sz="2400" dirty="0">
              <a:solidFill>
                <a:srgbClr val="002060"/>
              </a:solidFill>
              <a:latin typeface="Euphemia" panose="020B0503040102020104" pitchFamily="34" charset="0"/>
            </a:endParaRPr>
          </a:p>
        </p:txBody>
      </p:sp>
      <p:sp>
        <p:nvSpPr>
          <p:cNvPr id="17" name="Rectangle 2"/>
          <p:cNvSpPr txBox="1">
            <a:spLocks noChangeArrowheads="1"/>
          </p:cNvSpPr>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baseline="0">
                <a:solidFill>
                  <a:schemeClr val="bg1">
                    <a:lumMod val="65000"/>
                  </a:schemeClr>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AU" altLang="en-US" kern="0" dirty="0" smtClean="0">
                <a:latin typeface="Euphemia" panose="020B0503040102020104" pitchFamily="34" charset="0"/>
              </a:rPr>
              <a:t>Using the bar model to solve word problems</a:t>
            </a:r>
          </a:p>
        </p:txBody>
      </p:sp>
    </p:spTree>
    <p:custDataLst>
      <p:tags r:id="rId1"/>
    </p:custDataLst>
    <p:extLst>
      <p:ext uri="{BB962C8B-B14F-4D97-AF65-F5344CB8AC3E}">
        <p14:creationId xmlns:p14="http://schemas.microsoft.com/office/powerpoint/2010/main" val="3329063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468" y="1283949"/>
            <a:ext cx="8820472" cy="1200329"/>
          </a:xfrm>
          <a:prstGeom prst="rect">
            <a:avLst/>
          </a:prstGeom>
        </p:spPr>
        <p:txBody>
          <a:bodyPr wrap="square">
            <a:spAutoFit/>
          </a:bodyPr>
          <a:lstStyle/>
          <a:p>
            <a:r>
              <a:rPr lang="en-GB" sz="2400" dirty="0" smtClean="0">
                <a:solidFill>
                  <a:srgbClr val="002060"/>
                </a:solidFill>
                <a:latin typeface="Euphemia" panose="020B0503040102020104" pitchFamily="34" charset="0"/>
              </a:rPr>
              <a:t>Charlie, Sally and Eddie have a total of £570.  Charlie has £80 more than Sally and Eddie has five times as much as Sally.  How much does each of them have?</a:t>
            </a:r>
            <a:endParaRPr lang="en-GB" sz="2400" dirty="0">
              <a:solidFill>
                <a:srgbClr val="002060"/>
              </a:solidFill>
              <a:latin typeface="Euphemia" panose="020B0503040102020104" pitchFamily="34" charset="0"/>
            </a:endParaRPr>
          </a:p>
        </p:txBody>
      </p:sp>
      <p:sp>
        <p:nvSpPr>
          <p:cNvPr id="3" name="Rectangle 2"/>
          <p:cNvSpPr/>
          <p:nvPr/>
        </p:nvSpPr>
        <p:spPr>
          <a:xfrm>
            <a:off x="1714528" y="3162676"/>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4" name="Rectangle 3"/>
          <p:cNvSpPr/>
          <p:nvPr/>
        </p:nvSpPr>
        <p:spPr>
          <a:xfrm>
            <a:off x="701155" y="3347413"/>
            <a:ext cx="684803" cy="369332"/>
          </a:xfrm>
          <a:prstGeom prst="rect">
            <a:avLst/>
          </a:prstGeom>
        </p:spPr>
        <p:txBody>
          <a:bodyPr wrap="none">
            <a:spAutoFit/>
          </a:bodyPr>
          <a:lstStyle/>
          <a:p>
            <a:r>
              <a:rPr lang="en-GB" dirty="0" smtClean="0">
                <a:solidFill>
                  <a:srgbClr val="002060"/>
                </a:solidFill>
                <a:latin typeface="Euphemia" panose="020B0503040102020104" pitchFamily="34" charset="0"/>
              </a:rPr>
              <a:t>Sally</a:t>
            </a:r>
            <a:endParaRPr lang="en-GB" dirty="0">
              <a:latin typeface="Euphemia" panose="020B0503040102020104" pitchFamily="34" charset="0"/>
            </a:endParaRPr>
          </a:p>
        </p:txBody>
      </p:sp>
      <p:sp>
        <p:nvSpPr>
          <p:cNvPr id="5" name="Rectangle 4"/>
          <p:cNvSpPr/>
          <p:nvPr/>
        </p:nvSpPr>
        <p:spPr>
          <a:xfrm>
            <a:off x="2644920" y="3738740"/>
            <a:ext cx="580514" cy="576064"/>
          </a:xfrm>
          <a:prstGeom prst="rect">
            <a:avLst/>
          </a:prstGeom>
          <a:solidFill>
            <a:srgbClr val="FF0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latin typeface="Euphemia" panose="020B0503040102020104" pitchFamily="34" charset="0"/>
              </a:rPr>
              <a:t>£80</a:t>
            </a:r>
            <a:endParaRPr lang="en-GB" dirty="0">
              <a:latin typeface="Euphemia" panose="020B0503040102020104" pitchFamily="34" charset="0"/>
            </a:endParaRPr>
          </a:p>
        </p:txBody>
      </p:sp>
      <p:sp>
        <p:nvSpPr>
          <p:cNvPr id="6" name="Rectangle 5"/>
          <p:cNvSpPr/>
          <p:nvPr/>
        </p:nvSpPr>
        <p:spPr>
          <a:xfrm>
            <a:off x="1714528" y="3738740"/>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7" name="Rectangle 6"/>
          <p:cNvSpPr/>
          <p:nvPr/>
        </p:nvSpPr>
        <p:spPr>
          <a:xfrm>
            <a:off x="749914" y="3875066"/>
            <a:ext cx="925253" cy="369332"/>
          </a:xfrm>
          <a:prstGeom prst="rect">
            <a:avLst/>
          </a:prstGeom>
        </p:spPr>
        <p:txBody>
          <a:bodyPr wrap="none">
            <a:spAutoFit/>
          </a:bodyPr>
          <a:lstStyle/>
          <a:p>
            <a:r>
              <a:rPr lang="en-GB" dirty="0" smtClean="0">
                <a:solidFill>
                  <a:srgbClr val="002060"/>
                </a:solidFill>
                <a:latin typeface="Euphemia" panose="020B0503040102020104" pitchFamily="34" charset="0"/>
              </a:rPr>
              <a:t>Charlie</a:t>
            </a:r>
            <a:endParaRPr lang="en-GB" dirty="0">
              <a:latin typeface="Euphemia" panose="020B0503040102020104" pitchFamily="34" charset="0"/>
            </a:endParaRPr>
          </a:p>
        </p:txBody>
      </p:sp>
      <p:sp>
        <p:nvSpPr>
          <p:cNvPr id="8" name="Rectangle 7"/>
          <p:cNvSpPr/>
          <p:nvPr/>
        </p:nvSpPr>
        <p:spPr>
          <a:xfrm>
            <a:off x="749914" y="4396798"/>
            <a:ext cx="769763" cy="369332"/>
          </a:xfrm>
          <a:prstGeom prst="rect">
            <a:avLst/>
          </a:prstGeom>
        </p:spPr>
        <p:txBody>
          <a:bodyPr wrap="none">
            <a:spAutoFit/>
          </a:bodyPr>
          <a:lstStyle/>
          <a:p>
            <a:r>
              <a:rPr lang="en-GB" dirty="0" smtClean="0">
                <a:solidFill>
                  <a:srgbClr val="002060"/>
                </a:solidFill>
                <a:latin typeface="Euphemia" panose="020B0503040102020104" pitchFamily="34" charset="0"/>
              </a:rPr>
              <a:t>Eddie</a:t>
            </a:r>
            <a:endParaRPr lang="en-GB" dirty="0">
              <a:latin typeface="Euphemia" panose="020B0503040102020104" pitchFamily="34" charset="0"/>
            </a:endParaRPr>
          </a:p>
        </p:txBody>
      </p:sp>
      <p:sp>
        <p:nvSpPr>
          <p:cNvPr id="9" name="Rectangle 8"/>
          <p:cNvSpPr/>
          <p:nvPr/>
        </p:nvSpPr>
        <p:spPr>
          <a:xfrm>
            <a:off x="1714528" y="4314804"/>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10" name="Rectangle 9"/>
          <p:cNvSpPr/>
          <p:nvPr/>
        </p:nvSpPr>
        <p:spPr>
          <a:xfrm>
            <a:off x="2644920" y="4314804"/>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11" name="Rectangle 10"/>
          <p:cNvSpPr/>
          <p:nvPr/>
        </p:nvSpPr>
        <p:spPr>
          <a:xfrm>
            <a:off x="3575312" y="4314804"/>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12" name="Rectangle 11"/>
          <p:cNvSpPr/>
          <p:nvPr/>
        </p:nvSpPr>
        <p:spPr>
          <a:xfrm>
            <a:off x="4505704" y="4314804"/>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13" name="Rectangle 12"/>
          <p:cNvSpPr/>
          <p:nvPr/>
        </p:nvSpPr>
        <p:spPr>
          <a:xfrm>
            <a:off x="5436096" y="4314804"/>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14" name="Right Brace 13"/>
          <p:cNvSpPr/>
          <p:nvPr/>
        </p:nvSpPr>
        <p:spPr>
          <a:xfrm>
            <a:off x="6755088" y="3002983"/>
            <a:ext cx="504056" cy="1881260"/>
          </a:xfrm>
          <a:prstGeom prst="rightBrace">
            <a:avLst>
              <a:gd name="adj1" fmla="val 34036"/>
              <a:gd name="adj2" fmla="val 50000"/>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ln>
                <a:solidFill>
                  <a:sysClr val="windowText" lastClr="000000"/>
                </a:solidFill>
              </a:ln>
              <a:latin typeface="Euphemia" panose="020B0503040102020104" pitchFamily="34" charset="0"/>
            </a:endParaRPr>
          </a:p>
        </p:txBody>
      </p:sp>
      <p:sp>
        <p:nvSpPr>
          <p:cNvPr id="15" name="Rectangle 14"/>
          <p:cNvSpPr/>
          <p:nvPr/>
        </p:nvSpPr>
        <p:spPr>
          <a:xfrm>
            <a:off x="7403160" y="3758947"/>
            <a:ext cx="718466" cy="369332"/>
          </a:xfrm>
          <a:prstGeom prst="rect">
            <a:avLst/>
          </a:prstGeom>
        </p:spPr>
        <p:txBody>
          <a:bodyPr wrap="none">
            <a:spAutoFit/>
          </a:bodyPr>
          <a:lstStyle/>
          <a:p>
            <a:r>
              <a:rPr lang="en-GB" b="1" dirty="0" smtClean="0">
                <a:solidFill>
                  <a:srgbClr val="002060"/>
                </a:solidFill>
                <a:latin typeface="Euphemia" panose="020B0503040102020104" pitchFamily="34" charset="0"/>
              </a:rPr>
              <a:t>£570</a:t>
            </a:r>
            <a:endParaRPr lang="en-GB" dirty="0">
              <a:latin typeface="Euphemia" panose="020B0503040102020104" pitchFamily="34" charset="0"/>
            </a:endParaRPr>
          </a:p>
        </p:txBody>
      </p:sp>
      <p:sp>
        <p:nvSpPr>
          <p:cNvPr id="16" name="Rectangle 2"/>
          <p:cNvSpPr txBox="1">
            <a:spLocks noChangeArrowheads="1"/>
          </p:cNvSpPr>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baseline="0">
                <a:solidFill>
                  <a:schemeClr val="bg1">
                    <a:lumMod val="65000"/>
                  </a:schemeClr>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AU" altLang="en-US" kern="0" dirty="0" smtClean="0">
                <a:latin typeface="Euphemia" panose="020B0503040102020104" pitchFamily="34" charset="0"/>
              </a:rPr>
              <a:t>Using the bar model to solve word problems</a:t>
            </a:r>
          </a:p>
        </p:txBody>
      </p:sp>
    </p:spTree>
    <p:custDataLst>
      <p:tags r:id="rId1"/>
    </p:custDataLst>
    <p:extLst>
      <p:ext uri="{BB962C8B-B14F-4D97-AF65-F5344CB8AC3E}">
        <p14:creationId xmlns:p14="http://schemas.microsoft.com/office/powerpoint/2010/main" val="3864993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animBg="1"/>
      <p:bldP spid="7" grpId="0"/>
      <p:bldP spid="8" grpId="0"/>
      <p:bldP spid="9" grpId="0" animBg="1"/>
      <p:bldP spid="10" grpId="0" animBg="1"/>
      <p:bldP spid="11" grpId="0" animBg="1"/>
      <p:bldP spid="12" grpId="0" animBg="1"/>
      <p:bldP spid="13" grpId="0" animBg="1"/>
      <p:bldP spid="14" grpId="0" animBg="1"/>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468" y="1283949"/>
            <a:ext cx="8820472" cy="830997"/>
          </a:xfrm>
          <a:prstGeom prst="rect">
            <a:avLst/>
          </a:prstGeom>
        </p:spPr>
        <p:txBody>
          <a:bodyPr wrap="square">
            <a:spAutoFit/>
          </a:bodyPr>
          <a:lstStyle/>
          <a:p>
            <a:r>
              <a:rPr lang="en-GB" sz="2400" dirty="0" smtClean="0">
                <a:solidFill>
                  <a:srgbClr val="002060"/>
                </a:solidFill>
                <a:latin typeface="Euphemia" panose="020B0503040102020104" pitchFamily="34" charset="0"/>
              </a:rPr>
              <a:t>Anil is 3 times as tall as Bobby.  Bobby is 30 cm shorter than Mia. Their total height is 330 cm. How tall is Anil? </a:t>
            </a:r>
            <a:endParaRPr lang="en-GB" sz="2400" dirty="0">
              <a:solidFill>
                <a:srgbClr val="002060"/>
              </a:solidFill>
              <a:latin typeface="Euphemia" panose="020B0503040102020104" pitchFamily="34" charset="0"/>
            </a:endParaRPr>
          </a:p>
        </p:txBody>
      </p:sp>
      <p:sp>
        <p:nvSpPr>
          <p:cNvPr id="16" name="Rectangle 15"/>
          <p:cNvSpPr/>
          <p:nvPr/>
        </p:nvSpPr>
        <p:spPr>
          <a:xfrm>
            <a:off x="95468" y="2678581"/>
            <a:ext cx="8820472" cy="830997"/>
          </a:xfrm>
          <a:prstGeom prst="rect">
            <a:avLst/>
          </a:prstGeom>
        </p:spPr>
        <p:txBody>
          <a:bodyPr wrap="square">
            <a:spAutoFit/>
          </a:bodyPr>
          <a:lstStyle/>
          <a:p>
            <a:r>
              <a:rPr lang="en-GB" sz="2400" dirty="0" smtClean="0">
                <a:solidFill>
                  <a:srgbClr val="002060"/>
                </a:solidFill>
                <a:latin typeface="Euphemia" panose="020B0503040102020104" pitchFamily="34" charset="0"/>
              </a:rPr>
              <a:t>Whose block should we draw first?</a:t>
            </a:r>
          </a:p>
          <a:p>
            <a:r>
              <a:rPr lang="en-GB" sz="2400" dirty="0" smtClean="0">
                <a:solidFill>
                  <a:srgbClr val="002060"/>
                </a:solidFill>
                <a:latin typeface="Euphemia" panose="020B0503040102020104" pitchFamily="34" charset="0"/>
              </a:rPr>
              <a:t>Have a go at drawing blocks for this problem.</a:t>
            </a:r>
          </a:p>
        </p:txBody>
      </p:sp>
      <p:sp>
        <p:nvSpPr>
          <p:cNvPr id="5" name="Rectangle 2"/>
          <p:cNvSpPr txBox="1">
            <a:spLocks noChangeArrowheads="1"/>
          </p:cNvSpPr>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baseline="0">
                <a:solidFill>
                  <a:schemeClr val="bg1">
                    <a:lumMod val="65000"/>
                  </a:schemeClr>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AU" altLang="en-US" kern="0" dirty="0" smtClean="0"/>
              <a:t>Using the bar model to solve word problems</a:t>
            </a:r>
          </a:p>
        </p:txBody>
      </p:sp>
    </p:spTree>
    <p:custDataLst>
      <p:tags r:id="rId1"/>
    </p:custDataLst>
    <p:extLst>
      <p:ext uri="{BB962C8B-B14F-4D97-AF65-F5344CB8AC3E}">
        <p14:creationId xmlns:p14="http://schemas.microsoft.com/office/powerpoint/2010/main" val="413068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468" y="1283949"/>
            <a:ext cx="8820472" cy="830997"/>
          </a:xfrm>
          <a:prstGeom prst="rect">
            <a:avLst/>
          </a:prstGeom>
        </p:spPr>
        <p:txBody>
          <a:bodyPr wrap="square">
            <a:spAutoFit/>
          </a:bodyPr>
          <a:lstStyle/>
          <a:p>
            <a:r>
              <a:rPr lang="en-GB" sz="2400" dirty="0" smtClean="0">
                <a:solidFill>
                  <a:srgbClr val="002060"/>
                </a:solidFill>
                <a:latin typeface="Euphemia" panose="020B0503040102020104" pitchFamily="34" charset="0"/>
              </a:rPr>
              <a:t>Anil is 3 times as tall as Bobby.  Bobby is 30 cm shorter than Mia. Their total height is 330 cm. How tall is Anil?</a:t>
            </a:r>
            <a:endParaRPr lang="en-GB" sz="2400" dirty="0">
              <a:solidFill>
                <a:srgbClr val="002060"/>
              </a:solidFill>
              <a:latin typeface="Euphemia" panose="020B0503040102020104" pitchFamily="34" charset="0"/>
            </a:endParaRPr>
          </a:p>
        </p:txBody>
      </p:sp>
      <p:sp>
        <p:nvSpPr>
          <p:cNvPr id="4" name="Rectangle 3"/>
          <p:cNvSpPr/>
          <p:nvPr/>
        </p:nvSpPr>
        <p:spPr>
          <a:xfrm>
            <a:off x="1714528" y="3162676"/>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5" name="Rectangle 4"/>
          <p:cNvSpPr/>
          <p:nvPr/>
        </p:nvSpPr>
        <p:spPr>
          <a:xfrm>
            <a:off x="701155" y="3347413"/>
            <a:ext cx="845103" cy="369332"/>
          </a:xfrm>
          <a:prstGeom prst="rect">
            <a:avLst/>
          </a:prstGeom>
        </p:spPr>
        <p:txBody>
          <a:bodyPr wrap="none">
            <a:spAutoFit/>
          </a:bodyPr>
          <a:lstStyle/>
          <a:p>
            <a:r>
              <a:rPr lang="en-GB" dirty="0" smtClean="0">
                <a:solidFill>
                  <a:srgbClr val="002060"/>
                </a:solidFill>
                <a:latin typeface="Euphemia" panose="020B0503040102020104" pitchFamily="34" charset="0"/>
              </a:rPr>
              <a:t>Bobby</a:t>
            </a:r>
            <a:endParaRPr lang="en-GB" dirty="0">
              <a:latin typeface="Euphemia" panose="020B0503040102020104" pitchFamily="34" charset="0"/>
            </a:endParaRPr>
          </a:p>
        </p:txBody>
      </p:sp>
      <p:sp>
        <p:nvSpPr>
          <p:cNvPr id="6" name="Rectangle 5"/>
          <p:cNvSpPr/>
          <p:nvPr/>
        </p:nvSpPr>
        <p:spPr>
          <a:xfrm>
            <a:off x="2644920" y="4314804"/>
            <a:ext cx="580514" cy="576064"/>
          </a:xfrm>
          <a:prstGeom prst="rect">
            <a:avLst/>
          </a:prstGeom>
          <a:solidFill>
            <a:srgbClr val="FF0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latin typeface="Euphemia" panose="020B0503040102020104" pitchFamily="34" charset="0"/>
              </a:rPr>
              <a:t>30 cm</a:t>
            </a:r>
            <a:endParaRPr lang="en-GB" dirty="0">
              <a:latin typeface="Euphemia" panose="020B0503040102020104" pitchFamily="34" charset="0"/>
            </a:endParaRPr>
          </a:p>
        </p:txBody>
      </p:sp>
      <p:sp>
        <p:nvSpPr>
          <p:cNvPr id="7" name="Rectangle 6"/>
          <p:cNvSpPr/>
          <p:nvPr/>
        </p:nvSpPr>
        <p:spPr>
          <a:xfrm>
            <a:off x="1714528" y="3738740"/>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8" name="Rectangle 7"/>
          <p:cNvSpPr/>
          <p:nvPr/>
        </p:nvSpPr>
        <p:spPr>
          <a:xfrm>
            <a:off x="749914" y="3875066"/>
            <a:ext cx="574196" cy="369332"/>
          </a:xfrm>
          <a:prstGeom prst="rect">
            <a:avLst/>
          </a:prstGeom>
        </p:spPr>
        <p:txBody>
          <a:bodyPr wrap="none">
            <a:spAutoFit/>
          </a:bodyPr>
          <a:lstStyle/>
          <a:p>
            <a:r>
              <a:rPr lang="en-GB" dirty="0" smtClean="0">
                <a:solidFill>
                  <a:srgbClr val="002060"/>
                </a:solidFill>
                <a:latin typeface="Euphemia" panose="020B0503040102020104" pitchFamily="34" charset="0"/>
              </a:rPr>
              <a:t>Anil</a:t>
            </a:r>
            <a:endParaRPr lang="en-GB" dirty="0">
              <a:latin typeface="Euphemia" panose="020B0503040102020104" pitchFamily="34" charset="0"/>
            </a:endParaRPr>
          </a:p>
        </p:txBody>
      </p:sp>
      <p:sp>
        <p:nvSpPr>
          <p:cNvPr id="9" name="Rectangle 8"/>
          <p:cNvSpPr/>
          <p:nvPr/>
        </p:nvSpPr>
        <p:spPr>
          <a:xfrm>
            <a:off x="749914" y="4396798"/>
            <a:ext cx="551754" cy="369332"/>
          </a:xfrm>
          <a:prstGeom prst="rect">
            <a:avLst/>
          </a:prstGeom>
        </p:spPr>
        <p:txBody>
          <a:bodyPr wrap="none">
            <a:spAutoFit/>
          </a:bodyPr>
          <a:lstStyle/>
          <a:p>
            <a:r>
              <a:rPr lang="en-GB" dirty="0" smtClean="0">
                <a:solidFill>
                  <a:srgbClr val="002060"/>
                </a:solidFill>
                <a:latin typeface="Euphemia" panose="020B0503040102020104" pitchFamily="34" charset="0"/>
              </a:rPr>
              <a:t>Mia</a:t>
            </a:r>
            <a:endParaRPr lang="en-GB" dirty="0">
              <a:latin typeface="Euphemia" panose="020B0503040102020104" pitchFamily="34" charset="0"/>
            </a:endParaRPr>
          </a:p>
        </p:txBody>
      </p:sp>
      <p:sp>
        <p:nvSpPr>
          <p:cNvPr id="10" name="Rectangle 9"/>
          <p:cNvSpPr/>
          <p:nvPr/>
        </p:nvSpPr>
        <p:spPr>
          <a:xfrm>
            <a:off x="1714528" y="4314804"/>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15" name="Right Brace 14"/>
          <p:cNvSpPr/>
          <p:nvPr/>
        </p:nvSpPr>
        <p:spPr>
          <a:xfrm>
            <a:off x="6755088" y="3002983"/>
            <a:ext cx="504056" cy="1881260"/>
          </a:xfrm>
          <a:prstGeom prst="rightBrace">
            <a:avLst>
              <a:gd name="adj1" fmla="val 34036"/>
              <a:gd name="adj2" fmla="val 50000"/>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ln>
                <a:solidFill>
                  <a:sysClr val="windowText" lastClr="000000"/>
                </a:solidFill>
              </a:ln>
              <a:latin typeface="Euphemia" panose="020B0503040102020104" pitchFamily="34" charset="0"/>
            </a:endParaRPr>
          </a:p>
        </p:txBody>
      </p:sp>
      <p:sp>
        <p:nvSpPr>
          <p:cNvPr id="17" name="Rectangle 16"/>
          <p:cNvSpPr/>
          <p:nvPr/>
        </p:nvSpPr>
        <p:spPr>
          <a:xfrm>
            <a:off x="7403160" y="3758947"/>
            <a:ext cx="966931" cy="369332"/>
          </a:xfrm>
          <a:prstGeom prst="rect">
            <a:avLst/>
          </a:prstGeom>
        </p:spPr>
        <p:txBody>
          <a:bodyPr wrap="none">
            <a:spAutoFit/>
          </a:bodyPr>
          <a:lstStyle/>
          <a:p>
            <a:r>
              <a:rPr lang="en-GB" b="1" dirty="0" smtClean="0">
                <a:solidFill>
                  <a:srgbClr val="002060"/>
                </a:solidFill>
                <a:latin typeface="Euphemia" panose="020B0503040102020104" pitchFamily="34" charset="0"/>
              </a:rPr>
              <a:t>330 cm</a:t>
            </a:r>
            <a:endParaRPr lang="en-GB" dirty="0">
              <a:latin typeface="Euphemia" panose="020B0503040102020104" pitchFamily="34" charset="0"/>
            </a:endParaRPr>
          </a:p>
        </p:txBody>
      </p:sp>
      <p:sp>
        <p:nvSpPr>
          <p:cNvPr id="18" name="Rectangle 17"/>
          <p:cNvSpPr/>
          <p:nvPr/>
        </p:nvSpPr>
        <p:spPr>
          <a:xfrm>
            <a:off x="2644920" y="3738740"/>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19" name="Rectangle 18"/>
          <p:cNvSpPr/>
          <p:nvPr/>
        </p:nvSpPr>
        <p:spPr>
          <a:xfrm>
            <a:off x="3575312" y="3738740"/>
            <a:ext cx="936104" cy="576064"/>
          </a:xfrm>
          <a:prstGeom prst="rect">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Euphemia" panose="020B0503040102020104" pitchFamily="34" charset="0"/>
            </a:endParaRPr>
          </a:p>
        </p:txBody>
      </p:sp>
      <p:sp>
        <p:nvSpPr>
          <p:cNvPr id="20" name="Rectangle 2"/>
          <p:cNvSpPr txBox="1">
            <a:spLocks noChangeArrowheads="1"/>
          </p:cNvSpPr>
          <p:nvPr/>
        </p:nvSpPr>
        <p:spPr bwMode="auto">
          <a:xfrm>
            <a:off x="901700" y="3095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baseline="0">
                <a:solidFill>
                  <a:schemeClr val="bg1">
                    <a:lumMod val="65000"/>
                  </a:schemeClr>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AU" altLang="en-US" kern="0" dirty="0" smtClean="0"/>
              <a:t>Using the bar model to solve word problems</a:t>
            </a:r>
          </a:p>
        </p:txBody>
      </p:sp>
    </p:spTree>
    <p:custDataLst>
      <p:tags r:id="rId1"/>
    </p:custDataLst>
    <p:extLst>
      <p:ext uri="{BB962C8B-B14F-4D97-AF65-F5344CB8AC3E}">
        <p14:creationId xmlns:p14="http://schemas.microsoft.com/office/powerpoint/2010/main" val="556471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8" grpId="0"/>
      <p:bldP spid="9" grpId="0"/>
      <p:bldP spid="10" grpId="0" animBg="1"/>
      <p:bldP spid="15" grpId="0" animBg="1"/>
      <p:bldP spid="17" grpId="0"/>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282388" y="140949"/>
            <a:ext cx="896993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baseline="0">
                <a:solidFill>
                  <a:schemeClr val="bg1">
                    <a:lumMod val="65000"/>
                  </a:schemeClr>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AU" altLang="en-US" kern="0" dirty="0" smtClean="0">
                <a:latin typeface="Euphemia" panose="020B0503040102020104" pitchFamily="34" charset="0"/>
              </a:rPr>
              <a:t>Practice: </a:t>
            </a:r>
          </a:p>
          <a:p>
            <a:r>
              <a:rPr lang="en-AU" altLang="en-US" kern="0" dirty="0" smtClean="0">
                <a:latin typeface="Euphemia" panose="020B0503040102020104" pitchFamily="34" charset="0"/>
              </a:rPr>
              <a:t>Work out on whiteboards first, then write in your books</a:t>
            </a:r>
          </a:p>
        </p:txBody>
      </p:sp>
      <p:sp>
        <p:nvSpPr>
          <p:cNvPr id="4" name="Rectangle 3"/>
          <p:cNvSpPr/>
          <p:nvPr/>
        </p:nvSpPr>
        <p:spPr>
          <a:xfrm>
            <a:off x="123832" y="1283949"/>
            <a:ext cx="8899144" cy="5940088"/>
          </a:xfrm>
          <a:prstGeom prst="rect">
            <a:avLst/>
          </a:prstGeom>
        </p:spPr>
        <p:txBody>
          <a:bodyPr wrap="square">
            <a:spAutoFit/>
          </a:bodyPr>
          <a:lstStyle/>
          <a:p>
            <a:pPr marL="901700" indent="-901700">
              <a:buAutoNum type="arabicPeriod"/>
            </a:pPr>
            <a:r>
              <a:rPr lang="en-GB" sz="2000" dirty="0" smtClean="0">
                <a:solidFill>
                  <a:srgbClr val="002060"/>
                </a:solidFill>
                <a:latin typeface="Euphemia" panose="020B0503040102020104" pitchFamily="34" charset="0"/>
              </a:rPr>
              <a:t>Ann has twice as many stamps as Mohammed. Mohammed has three times as many stamps as Claudia. If they have a total of 140 stamps, how many stamps does Ann have?</a:t>
            </a:r>
          </a:p>
          <a:p>
            <a:endParaRPr lang="en-GB" sz="2000" dirty="0" smtClean="0">
              <a:solidFill>
                <a:srgbClr val="002060"/>
              </a:solidFill>
              <a:latin typeface="Euphemia" panose="020B0503040102020104" pitchFamily="34" charset="0"/>
            </a:endParaRPr>
          </a:p>
          <a:p>
            <a:pPr marL="901700" indent="-901700">
              <a:buAutoNum type="arabicPeriod" startAt="2"/>
            </a:pPr>
            <a:r>
              <a:rPr lang="en-GB" sz="2000" dirty="0" smtClean="0">
                <a:solidFill>
                  <a:srgbClr val="002060"/>
                </a:solidFill>
                <a:latin typeface="Euphemia" panose="020B0503040102020104" pitchFamily="34" charset="0"/>
              </a:rPr>
              <a:t>String A is half as long as string B. String B is one third of the length of string C. If the total length of strings A and B is 270 m, how long is string C?</a:t>
            </a:r>
          </a:p>
          <a:p>
            <a:pPr marL="901700" indent="-901700">
              <a:buAutoNum type="arabicPeriod" startAt="2"/>
            </a:pPr>
            <a:endParaRPr lang="en-GB" sz="2000" dirty="0">
              <a:solidFill>
                <a:srgbClr val="002060"/>
              </a:solidFill>
              <a:latin typeface="Euphemia" panose="020B0503040102020104" pitchFamily="34" charset="0"/>
            </a:endParaRPr>
          </a:p>
          <a:p>
            <a:pPr marL="901700" indent="-901700">
              <a:buAutoNum type="arabicPeriod" startAt="2"/>
            </a:pPr>
            <a:r>
              <a:rPr lang="en-GB" sz="2000" dirty="0" smtClean="0">
                <a:solidFill>
                  <a:srgbClr val="002060"/>
                </a:solidFill>
                <a:latin typeface="Euphemia" panose="020B0503040102020104" pitchFamily="34" charset="0"/>
              </a:rPr>
              <a:t>Brian, </a:t>
            </a:r>
            <a:r>
              <a:rPr lang="en-GB" sz="2000" dirty="0" err="1" smtClean="0">
                <a:solidFill>
                  <a:srgbClr val="002060"/>
                </a:solidFill>
                <a:latin typeface="Euphemia" panose="020B0503040102020104" pitchFamily="34" charset="0"/>
              </a:rPr>
              <a:t>Suha</a:t>
            </a:r>
            <a:r>
              <a:rPr lang="en-GB" sz="2000" dirty="0" smtClean="0">
                <a:solidFill>
                  <a:srgbClr val="002060"/>
                </a:solidFill>
                <a:latin typeface="Euphemia" panose="020B0503040102020104" pitchFamily="34" charset="0"/>
              </a:rPr>
              <a:t> and </a:t>
            </a:r>
            <a:r>
              <a:rPr lang="en-GB" sz="2000" dirty="0" err="1" smtClean="0">
                <a:solidFill>
                  <a:srgbClr val="002060"/>
                </a:solidFill>
                <a:latin typeface="Euphemia" panose="020B0503040102020104" pitchFamily="34" charset="0"/>
              </a:rPr>
              <a:t>Kamil</a:t>
            </a:r>
            <a:r>
              <a:rPr lang="en-GB" sz="2000" dirty="0" smtClean="0">
                <a:solidFill>
                  <a:srgbClr val="002060"/>
                </a:solidFill>
                <a:latin typeface="Euphemia" panose="020B0503040102020104" pitchFamily="34" charset="0"/>
              </a:rPr>
              <a:t> pick apples. </a:t>
            </a:r>
            <a:r>
              <a:rPr lang="en-GB" sz="2000" dirty="0" err="1" smtClean="0">
                <a:solidFill>
                  <a:srgbClr val="002060"/>
                </a:solidFill>
                <a:latin typeface="Euphemia" panose="020B0503040102020104" pitchFamily="34" charset="0"/>
              </a:rPr>
              <a:t>Suha</a:t>
            </a:r>
            <a:r>
              <a:rPr lang="en-GB" sz="2000" dirty="0" smtClean="0">
                <a:solidFill>
                  <a:srgbClr val="002060"/>
                </a:solidFill>
                <a:latin typeface="Euphemia" panose="020B0503040102020104" pitchFamily="34" charset="0"/>
              </a:rPr>
              <a:t> picks twice as many apples as Brian. </a:t>
            </a:r>
            <a:r>
              <a:rPr lang="en-GB" sz="2000" dirty="0" err="1" smtClean="0">
                <a:solidFill>
                  <a:srgbClr val="002060"/>
                </a:solidFill>
                <a:latin typeface="Euphemia" panose="020B0503040102020104" pitchFamily="34" charset="0"/>
              </a:rPr>
              <a:t>Kamil</a:t>
            </a:r>
            <a:r>
              <a:rPr lang="en-GB" sz="2000" dirty="0" smtClean="0">
                <a:solidFill>
                  <a:srgbClr val="002060"/>
                </a:solidFill>
                <a:latin typeface="Euphemia" panose="020B0503040102020104" pitchFamily="34" charset="0"/>
              </a:rPr>
              <a:t> picks nine more apples than </a:t>
            </a:r>
            <a:r>
              <a:rPr lang="en-GB" sz="2000" dirty="0" err="1" smtClean="0">
                <a:solidFill>
                  <a:srgbClr val="002060"/>
                </a:solidFill>
                <a:latin typeface="Euphemia" panose="020B0503040102020104" pitchFamily="34" charset="0"/>
              </a:rPr>
              <a:t>Suha</a:t>
            </a:r>
            <a:r>
              <a:rPr lang="en-GB" sz="2000" dirty="0" smtClean="0">
                <a:solidFill>
                  <a:srgbClr val="002060"/>
                </a:solidFill>
                <a:latin typeface="Euphemia" panose="020B0503040102020104" pitchFamily="34" charset="0"/>
              </a:rPr>
              <a:t>. They pick a total of 94 apples. How many apples does Brian pick?</a:t>
            </a:r>
          </a:p>
          <a:p>
            <a:pPr marL="901700" indent="-901700">
              <a:buAutoNum type="arabicPeriod" startAt="2"/>
            </a:pPr>
            <a:endParaRPr lang="en-GB" sz="2000" dirty="0">
              <a:solidFill>
                <a:srgbClr val="002060"/>
              </a:solidFill>
              <a:latin typeface="Euphemia" panose="020B0503040102020104" pitchFamily="34" charset="0"/>
            </a:endParaRPr>
          </a:p>
          <a:p>
            <a:pPr marL="901700" indent="-901700">
              <a:buAutoNum type="arabicPeriod" startAt="2"/>
            </a:pPr>
            <a:r>
              <a:rPr lang="en-GB" sz="2000" dirty="0" smtClean="0">
                <a:solidFill>
                  <a:srgbClr val="002060"/>
                </a:solidFill>
                <a:latin typeface="Euphemia" panose="020B0503040102020104" pitchFamily="34" charset="0"/>
              </a:rPr>
              <a:t>Amelia has 540 red, blue and yellow beads. The red beads are twice as many as the blue beads. There are 128 more yellow beads than blue beads. Find the number of yellow beads.</a:t>
            </a:r>
          </a:p>
          <a:p>
            <a:pPr marL="901700" indent="-901700">
              <a:buAutoNum type="arabicPeriod" startAt="2"/>
            </a:pPr>
            <a:endParaRPr lang="en-GB" sz="2000" dirty="0">
              <a:solidFill>
                <a:srgbClr val="002060"/>
              </a:solidFill>
              <a:latin typeface="Euphemia" panose="020B0503040102020104" pitchFamily="34" charset="0"/>
            </a:endParaRPr>
          </a:p>
          <a:p>
            <a:pPr marL="901700" indent="-901700">
              <a:buAutoNum type="arabicPeriod" startAt="2"/>
            </a:pPr>
            <a:endParaRPr lang="en-GB" sz="2000" dirty="0" smtClean="0">
              <a:solidFill>
                <a:srgbClr val="002060"/>
              </a:solidFill>
              <a:latin typeface="Euphemia" panose="020B0503040102020104" pitchFamily="34" charset="0"/>
            </a:endParaRPr>
          </a:p>
          <a:p>
            <a:pPr marL="901700" indent="-901700">
              <a:buAutoNum type="arabicPeriod" startAt="2"/>
            </a:pPr>
            <a:endParaRPr lang="en-GB" sz="2000" dirty="0">
              <a:solidFill>
                <a:srgbClr val="002060"/>
              </a:solidFill>
              <a:latin typeface="Euphemia" panose="020B0503040102020104" pitchFamily="34" charset="0"/>
            </a:endParaRPr>
          </a:p>
          <a:p>
            <a:pPr marL="901700" indent="-901700"/>
            <a:endParaRPr lang="en-GB" sz="2000" dirty="0">
              <a:solidFill>
                <a:srgbClr val="002060"/>
              </a:solidFill>
              <a:latin typeface="Euphemia" panose="020B0503040102020104" pitchFamily="34" charset="0"/>
            </a:endParaRPr>
          </a:p>
        </p:txBody>
      </p:sp>
    </p:spTree>
    <p:custDataLst>
      <p:tags r:id="rId1"/>
    </p:custDataLst>
    <p:extLst>
      <p:ext uri="{BB962C8B-B14F-4D97-AF65-F5344CB8AC3E}">
        <p14:creationId xmlns:p14="http://schemas.microsoft.com/office/powerpoint/2010/main" val="32106178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95468" y="1283949"/>
            <a:ext cx="8820472" cy="5632311"/>
          </a:xfrm>
          <a:prstGeom prst="rect">
            <a:avLst/>
          </a:prstGeom>
        </p:spPr>
        <p:txBody>
          <a:bodyPr wrap="square">
            <a:spAutoFit/>
          </a:bodyPr>
          <a:lstStyle/>
          <a:p>
            <a:pPr marL="901700" indent="-901700">
              <a:buAutoNum type="arabicPeriod" startAt="5"/>
            </a:pPr>
            <a:r>
              <a:rPr lang="en-GB" sz="2000" dirty="0" smtClean="0">
                <a:solidFill>
                  <a:srgbClr val="002060"/>
                </a:solidFill>
                <a:latin typeface="Euphemia" panose="020B0503040102020104" pitchFamily="34" charset="0"/>
              </a:rPr>
              <a:t>Ann has twice as many stamps as Mohammed. Mohammed has three times as many stamps as Claudia. If they have a total of 140 stamps, how many stamps does Ann have?</a:t>
            </a:r>
          </a:p>
          <a:p>
            <a:pPr marL="901700" indent="-901700">
              <a:buAutoNum type="arabicPeriod" startAt="5"/>
            </a:pPr>
            <a:endParaRPr lang="en-GB" sz="2000" dirty="0">
              <a:solidFill>
                <a:srgbClr val="002060"/>
              </a:solidFill>
              <a:latin typeface="Euphemia" panose="020B0503040102020104" pitchFamily="34" charset="0"/>
            </a:endParaRPr>
          </a:p>
          <a:p>
            <a:pPr marL="901700" indent="-901700">
              <a:buAutoNum type="arabicPeriod" startAt="5"/>
            </a:pPr>
            <a:r>
              <a:rPr lang="en-GB" sz="2000" dirty="0" smtClean="0">
                <a:solidFill>
                  <a:srgbClr val="002060"/>
                </a:solidFill>
                <a:latin typeface="Euphemia" panose="020B0503040102020104" pitchFamily="34" charset="0"/>
              </a:rPr>
              <a:t>Kieran, Jermaine and Jess play football. Kieran has scored 8 more goals than Jess. Jermaine has scored 5 more goals than Kieran. Altogether they have scored 72 goals.  How many goals did they each score?</a:t>
            </a:r>
          </a:p>
          <a:p>
            <a:pPr marL="901700" indent="-901700">
              <a:buAutoNum type="arabicPeriod" startAt="5"/>
            </a:pPr>
            <a:endParaRPr lang="en-GB" sz="2000" dirty="0">
              <a:solidFill>
                <a:srgbClr val="002060"/>
              </a:solidFill>
              <a:latin typeface="Euphemia" panose="020B0503040102020104" pitchFamily="34" charset="0"/>
            </a:endParaRPr>
          </a:p>
          <a:p>
            <a:pPr marL="901700" indent="-901700">
              <a:buAutoNum type="arabicPeriod" startAt="5"/>
            </a:pPr>
            <a:r>
              <a:rPr lang="en-GB" sz="2000" dirty="0" smtClean="0">
                <a:solidFill>
                  <a:srgbClr val="002060"/>
                </a:solidFill>
                <a:latin typeface="Euphemia" panose="020B0503040102020104" pitchFamily="34" charset="0"/>
              </a:rPr>
              <a:t>Han, Luke and Leia each watch a different film.  Han’s film is 30 minutes longer than Leia’s film. Luke’s film is twice as long as Leia’s film. Altogether the films last 390 minutes. How long is each of the films?</a:t>
            </a:r>
            <a:endParaRPr lang="en-GB" sz="2000" dirty="0">
              <a:solidFill>
                <a:srgbClr val="002060"/>
              </a:solidFill>
              <a:latin typeface="Euphemia" panose="020B0503040102020104" pitchFamily="34" charset="0"/>
            </a:endParaRPr>
          </a:p>
          <a:p>
            <a:pPr marL="901700" indent="-901700">
              <a:buAutoNum type="arabicPeriod" startAt="5"/>
            </a:pPr>
            <a:endParaRPr lang="en-GB" sz="2000" dirty="0" smtClean="0">
              <a:solidFill>
                <a:srgbClr val="002060"/>
              </a:solidFill>
              <a:latin typeface="Euphemia" panose="020B0503040102020104" pitchFamily="34" charset="0"/>
            </a:endParaRPr>
          </a:p>
          <a:p>
            <a:pPr marL="901700" indent="-901700">
              <a:buAutoNum type="arabicPeriod" startAt="2"/>
            </a:pPr>
            <a:endParaRPr lang="en-GB" sz="2000" dirty="0">
              <a:solidFill>
                <a:srgbClr val="002060"/>
              </a:solidFill>
              <a:latin typeface="Euphemia" panose="020B0503040102020104" pitchFamily="34" charset="0"/>
            </a:endParaRPr>
          </a:p>
          <a:p>
            <a:pPr marL="901700" indent="-901700">
              <a:buAutoNum type="arabicPeriod" startAt="2"/>
            </a:pPr>
            <a:endParaRPr lang="en-GB" sz="2000" dirty="0" smtClean="0">
              <a:solidFill>
                <a:srgbClr val="002060"/>
              </a:solidFill>
              <a:latin typeface="Euphemia" panose="020B0503040102020104" pitchFamily="34" charset="0"/>
            </a:endParaRPr>
          </a:p>
          <a:p>
            <a:pPr marL="901700" indent="-901700">
              <a:buAutoNum type="arabicPeriod" startAt="2"/>
            </a:pPr>
            <a:endParaRPr lang="en-GB" sz="2000" dirty="0">
              <a:solidFill>
                <a:srgbClr val="002060"/>
              </a:solidFill>
              <a:latin typeface="Euphemia" panose="020B0503040102020104" pitchFamily="34" charset="0"/>
            </a:endParaRPr>
          </a:p>
          <a:p>
            <a:pPr marL="901700" indent="-901700"/>
            <a:endParaRPr lang="en-GB" sz="2000" dirty="0">
              <a:solidFill>
                <a:srgbClr val="002060"/>
              </a:solidFill>
              <a:latin typeface="Euphemia" panose="020B0503040102020104" pitchFamily="34" charset="0"/>
            </a:endParaRPr>
          </a:p>
        </p:txBody>
      </p:sp>
      <p:sp>
        <p:nvSpPr>
          <p:cNvPr id="10" name="Rectangle 2"/>
          <p:cNvSpPr txBox="1">
            <a:spLocks noChangeArrowheads="1"/>
          </p:cNvSpPr>
          <p:nvPr/>
        </p:nvSpPr>
        <p:spPr bwMode="auto">
          <a:xfrm>
            <a:off x="497541" y="140949"/>
            <a:ext cx="875478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baseline="0">
                <a:solidFill>
                  <a:schemeClr val="bg1">
                    <a:lumMod val="65000"/>
                  </a:schemeClr>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AU" altLang="en-US" kern="0" dirty="0" smtClean="0">
                <a:latin typeface="Euphemia" panose="020B0503040102020104" pitchFamily="34" charset="0"/>
              </a:rPr>
              <a:t>Practice: </a:t>
            </a:r>
          </a:p>
          <a:p>
            <a:r>
              <a:rPr lang="en-AU" altLang="en-US" kern="0" dirty="0" smtClean="0">
                <a:latin typeface="Euphemia" panose="020B0503040102020104" pitchFamily="34" charset="0"/>
              </a:rPr>
              <a:t>Work out on whiteboards first, then write in your books</a:t>
            </a:r>
          </a:p>
        </p:txBody>
      </p:sp>
    </p:spTree>
    <p:custDataLst>
      <p:tags r:id="rId1"/>
    </p:custDataLst>
    <p:extLst>
      <p:ext uri="{BB962C8B-B14F-4D97-AF65-F5344CB8AC3E}">
        <p14:creationId xmlns:p14="http://schemas.microsoft.com/office/powerpoint/2010/main" val="7894429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22724" y="1283949"/>
            <a:ext cx="7475817" cy="3785652"/>
          </a:xfrm>
          <a:prstGeom prst="rect">
            <a:avLst/>
          </a:prstGeom>
        </p:spPr>
        <p:txBody>
          <a:bodyPr wrap="square">
            <a:spAutoFit/>
          </a:bodyPr>
          <a:lstStyle/>
          <a:p>
            <a:r>
              <a:rPr lang="en-GB" sz="2400" dirty="0" smtClean="0">
                <a:solidFill>
                  <a:srgbClr val="002060"/>
                </a:solidFill>
                <a:latin typeface="Euphemia" panose="020B0503040102020104" pitchFamily="34" charset="0"/>
              </a:rPr>
              <a:t>Two mangoes, three oranges and a watermelon cost £8.30. A mango costs three times as much as an orange. </a:t>
            </a:r>
          </a:p>
          <a:p>
            <a:endParaRPr lang="en-GB" sz="2400" dirty="0">
              <a:solidFill>
                <a:srgbClr val="002060"/>
              </a:solidFill>
              <a:latin typeface="Euphemia" panose="020B0503040102020104" pitchFamily="34" charset="0"/>
            </a:endParaRPr>
          </a:p>
          <a:p>
            <a:r>
              <a:rPr lang="en-GB" sz="2400" dirty="0" smtClean="0">
                <a:solidFill>
                  <a:srgbClr val="002060"/>
                </a:solidFill>
                <a:latin typeface="Euphemia" panose="020B0503040102020104" pitchFamily="34" charset="0"/>
              </a:rPr>
              <a:t>The orange costs £1.30 less than a watermelon. </a:t>
            </a:r>
          </a:p>
          <a:p>
            <a:endParaRPr lang="en-GB" sz="2400" dirty="0">
              <a:solidFill>
                <a:srgbClr val="002060"/>
              </a:solidFill>
              <a:latin typeface="Euphemia" panose="020B0503040102020104" pitchFamily="34" charset="0"/>
            </a:endParaRPr>
          </a:p>
          <a:p>
            <a:r>
              <a:rPr lang="en-GB" sz="2400" dirty="0" smtClean="0">
                <a:solidFill>
                  <a:srgbClr val="002060"/>
                </a:solidFill>
                <a:latin typeface="Euphemia" panose="020B0503040102020104" pitchFamily="34" charset="0"/>
              </a:rPr>
              <a:t>Find the cost of a watermelon.</a:t>
            </a:r>
            <a:endParaRPr lang="en-GB" sz="2400" dirty="0">
              <a:solidFill>
                <a:srgbClr val="002060"/>
              </a:solidFill>
              <a:latin typeface="Euphemia" panose="020B0503040102020104" pitchFamily="34" charset="0"/>
            </a:endParaRPr>
          </a:p>
          <a:p>
            <a:pPr marL="901700" indent="-901700">
              <a:buAutoNum type="arabicPeriod" startAt="2"/>
            </a:pPr>
            <a:endParaRPr lang="en-GB" sz="2400" dirty="0" smtClean="0">
              <a:solidFill>
                <a:srgbClr val="002060"/>
              </a:solidFill>
              <a:latin typeface="Euphemia" panose="020B0503040102020104" pitchFamily="34" charset="0"/>
            </a:endParaRPr>
          </a:p>
          <a:p>
            <a:pPr marL="901700" indent="-901700">
              <a:buAutoNum type="arabicPeriod" startAt="2"/>
            </a:pPr>
            <a:endParaRPr lang="en-GB" sz="2400" dirty="0">
              <a:solidFill>
                <a:srgbClr val="002060"/>
              </a:solidFill>
              <a:latin typeface="Euphemia" panose="020B0503040102020104" pitchFamily="34" charset="0"/>
            </a:endParaRPr>
          </a:p>
          <a:p>
            <a:pPr marL="901700" indent="-901700"/>
            <a:endParaRPr lang="en-GB" sz="2400" dirty="0">
              <a:solidFill>
                <a:srgbClr val="002060"/>
              </a:solidFill>
              <a:latin typeface="Euphemia" panose="020B0503040102020104" pitchFamily="34" charset="0"/>
            </a:endParaRPr>
          </a:p>
        </p:txBody>
      </p:sp>
      <p:sp>
        <p:nvSpPr>
          <p:cNvPr id="7" name="Rectangle 2"/>
          <p:cNvSpPr txBox="1">
            <a:spLocks noChangeArrowheads="1"/>
          </p:cNvSpPr>
          <p:nvPr/>
        </p:nvSpPr>
        <p:spPr bwMode="auto">
          <a:xfrm>
            <a:off x="1022724" y="140949"/>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baseline="0">
                <a:solidFill>
                  <a:schemeClr val="bg1">
                    <a:lumMod val="65000"/>
                  </a:schemeClr>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AU" altLang="en-US" kern="0" dirty="0" smtClean="0">
                <a:latin typeface="Euphemia" panose="020B0503040102020104" pitchFamily="34" charset="0"/>
              </a:rPr>
              <a:t>Challenge:</a:t>
            </a:r>
          </a:p>
        </p:txBody>
      </p:sp>
    </p:spTree>
    <p:custDataLst>
      <p:tags r:id="rId1"/>
    </p:custDataLst>
    <p:extLst>
      <p:ext uri="{BB962C8B-B14F-4D97-AF65-F5344CB8AC3E}">
        <p14:creationId xmlns:p14="http://schemas.microsoft.com/office/powerpoint/2010/main" val="29290126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uecoa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E88A935B-F5CE-4B14-AAE3-A7ADD2A7AEF8}" vid="{04D0190D-147C-4550-8027-F53385732A72}"/>
    </a:ext>
  </a:extLst>
</a:theme>
</file>

<file path=docProps/app.xml><?xml version="1.0" encoding="utf-8"?>
<Properties xmlns="http://schemas.openxmlformats.org/officeDocument/2006/extended-properties" xmlns:vt="http://schemas.openxmlformats.org/officeDocument/2006/docPropsVTypes">
  <Template>Office Theme</Template>
  <TotalTime>121</TotalTime>
  <Words>825</Words>
  <Application>Microsoft Office PowerPoint</Application>
  <PresentationFormat>On-screen Show (4:3)</PresentationFormat>
  <Paragraphs>75</Paragraphs>
  <Slides>12</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Arial</vt:lpstr>
      <vt:lpstr>Calibri</vt:lpstr>
      <vt:lpstr>Comic Sans MS</vt:lpstr>
      <vt:lpstr>Euphemia</vt:lpstr>
      <vt:lpstr>Default Design</vt:lpstr>
      <vt:lpstr>Bluecoat</vt:lpstr>
      <vt:lpstr>PowerPoint Presentation</vt:lpstr>
      <vt:lpstr>Today we will use the bar model to solve word problems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staff</dc:creator>
  <cp:lastModifiedBy>staff</cp:lastModifiedBy>
  <cp:revision>12</cp:revision>
  <dcterms:created xsi:type="dcterms:W3CDTF">2016-04-16T13:17:34Z</dcterms:created>
  <dcterms:modified xsi:type="dcterms:W3CDTF">2016-06-26T22:05:33Z</dcterms:modified>
</cp:coreProperties>
</file>