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69" r:id="rId13"/>
    <p:sldId id="270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1296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57A208-E7F0-4EEA-9AD7-A14CCBA57BF9}" type="datetimeFigureOut">
              <a:rPr lang="en-GB" smtClean="0"/>
              <a:t>14/06/2016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229F42-E3DE-4C02-8E54-8A70409A3F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3231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57A208-E7F0-4EEA-9AD7-A14CCBA57BF9}" type="datetimeFigureOut">
              <a:rPr lang="en-GB" smtClean="0"/>
              <a:t>14/06/2016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229F42-E3DE-4C02-8E54-8A70409A3F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5018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57A208-E7F0-4EEA-9AD7-A14CCBA57BF9}" type="datetimeFigureOut">
              <a:rPr lang="en-GB" smtClean="0"/>
              <a:t>14/06/2016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229F42-E3DE-4C02-8E54-8A70409A3F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6656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57A208-E7F0-4EEA-9AD7-A14CCBA57BF9}" type="datetimeFigureOut">
              <a:rPr lang="en-GB" smtClean="0"/>
              <a:t>14/06/2016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229F42-E3DE-4C02-8E54-8A70409A3F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8954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57A208-E7F0-4EEA-9AD7-A14CCBA57BF9}" type="datetimeFigureOut">
              <a:rPr lang="en-GB" smtClean="0"/>
              <a:t>14/06/2016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229F42-E3DE-4C02-8E54-8A70409A3F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5677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57A208-E7F0-4EEA-9AD7-A14CCBA57BF9}" type="datetimeFigureOut">
              <a:rPr lang="en-GB" smtClean="0"/>
              <a:t>14/06/2016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229F42-E3DE-4C02-8E54-8A70409A3F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2129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57A208-E7F0-4EEA-9AD7-A14CCBA57BF9}" type="datetimeFigureOut">
              <a:rPr lang="en-GB" smtClean="0"/>
              <a:t>14/06/2016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229F42-E3DE-4C02-8E54-8A70409A3F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732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57A208-E7F0-4EEA-9AD7-A14CCBA57BF9}" type="datetimeFigureOut">
              <a:rPr lang="en-GB" smtClean="0"/>
              <a:t>14/06/2016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229F42-E3DE-4C02-8E54-8A70409A3F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9017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57A208-E7F0-4EEA-9AD7-A14CCBA57BF9}" type="datetimeFigureOut">
              <a:rPr lang="en-GB" smtClean="0"/>
              <a:t>14/06/2016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229F42-E3DE-4C02-8E54-8A70409A3F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2454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57A208-E7F0-4EEA-9AD7-A14CCBA57BF9}" type="datetimeFigureOut">
              <a:rPr lang="en-GB" smtClean="0"/>
              <a:t>14/06/2016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229F42-E3DE-4C02-8E54-8A70409A3F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7904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57A208-E7F0-4EEA-9AD7-A14CCBA57BF9}" type="datetimeFigureOut">
              <a:rPr lang="en-GB" smtClean="0"/>
              <a:t>14/06/2016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229F42-E3DE-4C02-8E54-8A70409A3F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8074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A157A208-E7F0-4EEA-9AD7-A14CCBA57BF9}" type="datetimeFigureOut">
              <a:rPr lang="en-GB" smtClean="0"/>
              <a:t>14/06/2016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C2229F42-E3DE-4C02-8E54-8A70409A3F94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3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1459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23850" y="765175"/>
            <a:ext cx="8496300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800" dirty="0">
                <a:latin typeface="Euphemia" panose="020B0503040102020104" pitchFamily="34" charset="0"/>
                <a:cs typeface="Tahoma" panose="020B0604030504040204" pitchFamily="34" charset="0"/>
              </a:rPr>
              <a:t>Objective:</a:t>
            </a:r>
          </a:p>
          <a:p>
            <a:pPr>
              <a:spcBef>
                <a:spcPct val="0"/>
              </a:spcBef>
              <a:buFontTx/>
              <a:buNone/>
            </a:pPr>
            <a:endParaRPr lang="en-GB" altLang="en-US" sz="2800" dirty="0">
              <a:latin typeface="Euphemia" panose="020B0503040102020104" pitchFamily="34" charset="0"/>
              <a:cs typeface="Tahoma" panose="020B060403050404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800" dirty="0">
                <a:latin typeface="Euphemia" panose="020B0503040102020104" pitchFamily="34" charset="0"/>
                <a:cs typeface="Tahoma" panose="020B0604030504040204" pitchFamily="34" charset="0"/>
              </a:rPr>
              <a:t>Today we </a:t>
            </a:r>
            <a:r>
              <a:rPr lang="en-GB" altLang="en-US" sz="2800" dirty="0" smtClean="0">
                <a:latin typeface="Euphemia" panose="020B0503040102020104" pitchFamily="34" charset="0"/>
                <a:cs typeface="Tahoma" panose="020B0604030504040204" pitchFamily="34" charset="0"/>
              </a:rPr>
              <a:t>will explain the reasoning behind column addition and subtraction</a:t>
            </a:r>
            <a:endParaRPr lang="en-GB" altLang="en-US" sz="2800" dirty="0">
              <a:latin typeface="Euphemia" panose="020B0503040102020104" pitchFamily="34" charset="0"/>
              <a:cs typeface="Tahoma" panose="020B060403050404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GB" altLang="en-US" sz="2800" dirty="0">
              <a:latin typeface="Euphemia" panose="020B0503040102020104" pitchFamily="34" charset="0"/>
              <a:cs typeface="Tahoma" panose="020B060403050404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24022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9124" y="3510938"/>
            <a:ext cx="8839200" cy="27051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68941" y="235350"/>
            <a:ext cx="840441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en-GB" altLang="en-US" sz="2000" b="1" dirty="0" smtClean="0">
                <a:solidFill>
                  <a:srgbClr val="000000"/>
                </a:solidFill>
                <a:latin typeface="Euphemia" panose="020B0503040102020104" pitchFamily="34" charset="0"/>
                <a:cs typeface="Tahoma" panose="020B0604030504040204" pitchFamily="34" charset="0"/>
              </a:rPr>
              <a:t>In your pairs:</a:t>
            </a:r>
          </a:p>
          <a:p>
            <a:pPr lvl="0">
              <a:spcBef>
                <a:spcPct val="0"/>
              </a:spcBef>
            </a:pPr>
            <a:endParaRPr lang="en-GB" altLang="en-US" sz="2000" dirty="0" smtClean="0">
              <a:solidFill>
                <a:srgbClr val="000000"/>
              </a:solidFill>
              <a:latin typeface="Euphemia" panose="020B0503040102020104" pitchFamily="34" charset="0"/>
              <a:cs typeface="Tahoma" panose="020B0604030504040204" pitchFamily="34" charset="0"/>
            </a:endParaRPr>
          </a:p>
          <a:p>
            <a:pPr lvl="0">
              <a:spcBef>
                <a:spcPct val="0"/>
              </a:spcBef>
            </a:pPr>
            <a:r>
              <a:rPr lang="en-GB" altLang="en-US" sz="2000" dirty="0" smtClean="0">
                <a:solidFill>
                  <a:srgbClr val="000000"/>
                </a:solidFill>
                <a:latin typeface="Euphemia" panose="020B0503040102020104" pitchFamily="34" charset="0"/>
                <a:cs typeface="Tahoma" panose="020B0604030504040204" pitchFamily="34" charset="0"/>
              </a:rPr>
              <a:t>A student in a different class has used column addition to work out the missing letter. They have used the same method for each one.</a:t>
            </a:r>
          </a:p>
          <a:p>
            <a:pPr lvl="0">
              <a:spcBef>
                <a:spcPct val="0"/>
              </a:spcBef>
            </a:pPr>
            <a:endParaRPr lang="en-GB" altLang="en-US" sz="2000" dirty="0" smtClean="0">
              <a:solidFill>
                <a:srgbClr val="000000"/>
              </a:solidFill>
              <a:latin typeface="Euphemia" panose="020B0503040102020104" pitchFamily="34" charset="0"/>
              <a:cs typeface="Tahoma" panose="020B0604030504040204" pitchFamily="34" charset="0"/>
            </a:endParaRPr>
          </a:p>
          <a:p>
            <a:pPr lvl="0">
              <a:spcBef>
                <a:spcPct val="0"/>
              </a:spcBef>
            </a:pPr>
            <a:r>
              <a:rPr lang="en-GB" altLang="en-US" sz="2000" dirty="0" smtClean="0">
                <a:solidFill>
                  <a:srgbClr val="000000"/>
                </a:solidFill>
                <a:latin typeface="Euphemia" panose="020B0503040102020104" pitchFamily="34" charset="0"/>
                <a:cs typeface="Tahoma" panose="020B0604030504040204" pitchFamily="34" charset="0"/>
              </a:rPr>
              <a:t>Which are correct and which are incorrect?</a:t>
            </a:r>
          </a:p>
          <a:p>
            <a:pPr lvl="0">
              <a:spcBef>
                <a:spcPct val="0"/>
              </a:spcBef>
            </a:pPr>
            <a:endParaRPr lang="en-GB" altLang="en-US" sz="2000" dirty="0">
              <a:solidFill>
                <a:srgbClr val="000000"/>
              </a:solidFill>
              <a:latin typeface="Euphemia" panose="020B0503040102020104" pitchFamily="34" charset="0"/>
              <a:cs typeface="Tahoma" panose="020B0604030504040204" pitchFamily="34" charset="0"/>
            </a:endParaRPr>
          </a:p>
          <a:p>
            <a:pPr lvl="0">
              <a:spcBef>
                <a:spcPct val="0"/>
              </a:spcBef>
            </a:pPr>
            <a:r>
              <a:rPr lang="en-GB" altLang="en-US" sz="2000" dirty="0" smtClean="0">
                <a:solidFill>
                  <a:srgbClr val="000000"/>
                </a:solidFill>
                <a:latin typeface="Euphemia" panose="020B0503040102020104" pitchFamily="34" charset="0"/>
                <a:cs typeface="Tahoma" panose="020B0604030504040204" pitchFamily="34" charset="0"/>
              </a:rPr>
              <a:t>For the ones that are incorrect, what was their error?</a:t>
            </a:r>
            <a:endParaRPr lang="en-GB" altLang="en-US" sz="2000" dirty="0">
              <a:solidFill>
                <a:srgbClr val="000000"/>
              </a:solidFill>
              <a:latin typeface="Euphemia" panose="020B0503040102020104" pitchFamily="34" charset="0"/>
              <a:cs typeface="Tahoma" panose="020B0604030504040204" pitchFamily="34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68942" y="2970877"/>
            <a:ext cx="1235856" cy="359077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285750">
              <a:buFontTx/>
              <a:buNone/>
            </a:pPr>
            <a:r>
              <a:rPr lang="en-GB" sz="2400" dirty="0" smtClean="0">
                <a:solidFill>
                  <a:srgbClr val="000000"/>
                </a:solidFill>
              </a:rPr>
              <a:t>                 </a:t>
            </a:r>
            <a:endParaRPr lang="en-GB" sz="3600" dirty="0" smtClean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631193" y="3329955"/>
            <a:ext cx="873605" cy="367986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285750">
              <a:buFontTx/>
              <a:buNone/>
            </a:pPr>
            <a:r>
              <a:rPr lang="en-GB" dirty="0" smtClean="0">
                <a:solidFill>
                  <a:srgbClr val="000000"/>
                </a:solidFill>
              </a:rPr>
              <a:t>      </a:t>
            </a:r>
            <a:endParaRPr lang="en-GB" sz="3600" dirty="0" smtClean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268941" y="3329955"/>
            <a:ext cx="470647" cy="367986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285750">
              <a:buFontTx/>
              <a:buNone/>
            </a:pPr>
            <a:endParaRPr lang="en-GB" sz="3200" dirty="0" smtClean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8293" y="332627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48</a:t>
            </a:r>
            <a:endParaRPr lang="en-GB" b="1" dirty="0"/>
          </a:p>
        </p:txBody>
      </p:sp>
      <p:sp>
        <p:nvSpPr>
          <p:cNvPr id="9" name="TextBox 8"/>
          <p:cNvSpPr txBox="1"/>
          <p:nvPr/>
        </p:nvSpPr>
        <p:spPr>
          <a:xfrm>
            <a:off x="886870" y="332627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96</a:t>
            </a:r>
            <a:endParaRPr lang="en-GB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764025" y="2970877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a</a:t>
            </a:r>
            <a:endParaRPr lang="en-GB" b="1" dirty="0"/>
          </a:p>
        </p:txBody>
      </p:sp>
      <p:sp>
        <p:nvSpPr>
          <p:cNvPr id="11" name="Rectangle 10"/>
          <p:cNvSpPr/>
          <p:nvPr/>
        </p:nvSpPr>
        <p:spPr bwMode="auto">
          <a:xfrm>
            <a:off x="2330825" y="2956938"/>
            <a:ext cx="1235856" cy="359077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285750">
              <a:buFontTx/>
              <a:buNone/>
            </a:pPr>
            <a:r>
              <a:rPr lang="en-GB" sz="2400" dirty="0" smtClean="0">
                <a:solidFill>
                  <a:srgbClr val="000000"/>
                </a:solidFill>
              </a:rPr>
              <a:t>                 </a:t>
            </a:r>
            <a:endParaRPr lang="en-GB" sz="3600" dirty="0" smtClean="0">
              <a:solidFill>
                <a:srgbClr val="000000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2693076" y="3316016"/>
            <a:ext cx="873605" cy="367986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285750">
              <a:buFontTx/>
              <a:buNone/>
            </a:pPr>
            <a:r>
              <a:rPr lang="en-GB" dirty="0" smtClean="0">
                <a:solidFill>
                  <a:srgbClr val="000000"/>
                </a:solidFill>
              </a:rPr>
              <a:t>      </a:t>
            </a:r>
            <a:endParaRPr lang="en-GB" sz="3600" dirty="0" smtClean="0">
              <a:solidFill>
                <a:srgbClr val="000000"/>
              </a:solidFill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2330824" y="3316016"/>
            <a:ext cx="595215" cy="367986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285750">
              <a:buFontTx/>
              <a:buNone/>
            </a:pPr>
            <a:endParaRPr lang="en-GB" sz="3200" dirty="0" smtClean="0">
              <a:solidFill>
                <a:srgbClr val="0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948753" y="3312331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42</a:t>
            </a:r>
            <a:endParaRPr lang="en-GB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2825908" y="2956938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b</a:t>
            </a:r>
            <a:endParaRPr lang="en-GB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2430621" y="3322587"/>
            <a:ext cx="9463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35</a:t>
            </a:r>
            <a:endParaRPr lang="en-GB" b="1" dirty="0"/>
          </a:p>
        </p:txBody>
      </p:sp>
      <p:sp>
        <p:nvSpPr>
          <p:cNvPr id="17" name="Rectangle 16"/>
          <p:cNvSpPr/>
          <p:nvPr/>
        </p:nvSpPr>
        <p:spPr bwMode="auto">
          <a:xfrm>
            <a:off x="4494913" y="3330905"/>
            <a:ext cx="1235856" cy="359077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285750">
              <a:buFontTx/>
              <a:buNone/>
            </a:pPr>
            <a:r>
              <a:rPr lang="en-GB" sz="2400" dirty="0" smtClean="0">
                <a:solidFill>
                  <a:srgbClr val="000000"/>
                </a:solidFill>
              </a:rPr>
              <a:t>                 </a:t>
            </a:r>
            <a:endParaRPr lang="en-GB" sz="3600" dirty="0" smtClean="0">
              <a:solidFill>
                <a:srgbClr val="000000"/>
              </a:solidFill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4857164" y="2963322"/>
            <a:ext cx="873605" cy="367986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285750">
              <a:buFontTx/>
              <a:buNone/>
            </a:pPr>
            <a:r>
              <a:rPr lang="en-GB" dirty="0" smtClean="0">
                <a:solidFill>
                  <a:srgbClr val="000000"/>
                </a:solidFill>
              </a:rPr>
              <a:t>      </a:t>
            </a:r>
            <a:endParaRPr lang="en-GB" sz="3600" dirty="0" smtClean="0">
              <a:solidFill>
                <a:srgbClr val="000000"/>
              </a:solidFill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4494912" y="2963322"/>
            <a:ext cx="595215" cy="367986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285750">
              <a:buFontTx/>
              <a:buNone/>
            </a:pPr>
            <a:endParaRPr lang="en-GB" sz="3200" dirty="0" smtClean="0">
              <a:solidFill>
                <a:srgbClr val="0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163110" y="2964766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36</a:t>
            </a:r>
            <a:endParaRPr lang="en-GB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4989996" y="3344352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c</a:t>
            </a:r>
            <a:endParaRPr lang="en-GB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4594709" y="2969893"/>
            <a:ext cx="9463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68</a:t>
            </a:r>
            <a:endParaRPr lang="en-GB" b="1" dirty="0"/>
          </a:p>
        </p:txBody>
      </p:sp>
      <p:sp>
        <p:nvSpPr>
          <p:cNvPr id="23" name="Rectangle 22"/>
          <p:cNvSpPr/>
          <p:nvPr/>
        </p:nvSpPr>
        <p:spPr bwMode="auto">
          <a:xfrm>
            <a:off x="6959211" y="3336032"/>
            <a:ext cx="1235856" cy="359077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285750">
              <a:buFontTx/>
              <a:buNone/>
            </a:pPr>
            <a:r>
              <a:rPr lang="en-GB" sz="2400" dirty="0" smtClean="0">
                <a:solidFill>
                  <a:srgbClr val="000000"/>
                </a:solidFill>
              </a:rPr>
              <a:t>                 </a:t>
            </a:r>
            <a:endParaRPr lang="en-GB" sz="3600" dirty="0" smtClean="0">
              <a:solidFill>
                <a:srgbClr val="000000"/>
              </a:solidFill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7321462" y="2968449"/>
            <a:ext cx="873605" cy="367986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285750">
              <a:buFontTx/>
              <a:buNone/>
            </a:pPr>
            <a:r>
              <a:rPr lang="en-GB" dirty="0" smtClean="0">
                <a:solidFill>
                  <a:srgbClr val="000000"/>
                </a:solidFill>
              </a:rPr>
              <a:t>      </a:t>
            </a:r>
            <a:endParaRPr lang="en-GB" sz="3600" dirty="0" smtClean="0">
              <a:solidFill>
                <a:srgbClr val="000000"/>
              </a:solidFill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6959210" y="2968449"/>
            <a:ext cx="668198" cy="367986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285750">
              <a:buFontTx/>
              <a:buNone/>
            </a:pPr>
            <a:endParaRPr lang="en-GB" sz="3200" dirty="0" smtClean="0">
              <a:solidFill>
                <a:srgbClr val="00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628449" y="2964766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398</a:t>
            </a:r>
            <a:endParaRPr lang="en-GB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7454294" y="3349479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d</a:t>
            </a:r>
            <a:endParaRPr lang="en-GB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7043034" y="2969892"/>
            <a:ext cx="9463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521</a:t>
            </a:r>
            <a:endParaRPr lang="en-GB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7001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0701" y="1321927"/>
            <a:ext cx="196557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dirty="0"/>
              <a:t>152 +324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3027704" y="1656438"/>
            <a:ext cx="10236" cy="443211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6130868" y="1733194"/>
            <a:ext cx="10236" cy="443211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1454804" y="2646689"/>
            <a:ext cx="757451" cy="788159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b="1"/>
          </a:p>
        </p:txBody>
      </p:sp>
      <p:sp>
        <p:nvSpPr>
          <p:cNvPr id="7" name="Oval 6"/>
          <p:cNvSpPr/>
          <p:nvPr/>
        </p:nvSpPr>
        <p:spPr>
          <a:xfrm>
            <a:off x="1476972" y="3806422"/>
            <a:ext cx="757451" cy="788159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b="1"/>
          </a:p>
        </p:txBody>
      </p:sp>
      <p:sp>
        <p:nvSpPr>
          <p:cNvPr id="8" name="Oval 7"/>
          <p:cNvSpPr/>
          <p:nvPr/>
        </p:nvSpPr>
        <p:spPr>
          <a:xfrm>
            <a:off x="2036532" y="4441041"/>
            <a:ext cx="757451" cy="788159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b="1"/>
          </a:p>
        </p:txBody>
      </p:sp>
      <p:sp>
        <p:nvSpPr>
          <p:cNvPr id="9" name="Oval 8"/>
          <p:cNvSpPr/>
          <p:nvPr/>
        </p:nvSpPr>
        <p:spPr>
          <a:xfrm>
            <a:off x="787762" y="4369379"/>
            <a:ext cx="757451" cy="788159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b="1"/>
          </a:p>
        </p:txBody>
      </p:sp>
      <p:sp>
        <p:nvSpPr>
          <p:cNvPr id="12" name="Oval 11"/>
          <p:cNvSpPr/>
          <p:nvPr/>
        </p:nvSpPr>
        <p:spPr>
          <a:xfrm>
            <a:off x="3225598" y="2747341"/>
            <a:ext cx="757451" cy="788159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b="1"/>
          </a:p>
        </p:txBody>
      </p:sp>
      <p:sp>
        <p:nvSpPr>
          <p:cNvPr id="13" name="Oval 12"/>
          <p:cNvSpPr/>
          <p:nvPr/>
        </p:nvSpPr>
        <p:spPr>
          <a:xfrm>
            <a:off x="3795393" y="2186078"/>
            <a:ext cx="757451" cy="788159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b="1"/>
          </a:p>
        </p:txBody>
      </p:sp>
      <p:sp>
        <p:nvSpPr>
          <p:cNvPr id="14" name="Oval 13"/>
          <p:cNvSpPr/>
          <p:nvPr/>
        </p:nvSpPr>
        <p:spPr>
          <a:xfrm>
            <a:off x="3965991" y="3002921"/>
            <a:ext cx="757451" cy="788159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b="1"/>
          </a:p>
        </p:txBody>
      </p:sp>
      <p:sp>
        <p:nvSpPr>
          <p:cNvPr id="15" name="Oval 14"/>
          <p:cNvSpPr/>
          <p:nvPr/>
        </p:nvSpPr>
        <p:spPr>
          <a:xfrm>
            <a:off x="5272752" y="2069048"/>
            <a:ext cx="757451" cy="788159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Oval 15"/>
          <p:cNvSpPr/>
          <p:nvPr/>
        </p:nvSpPr>
        <p:spPr>
          <a:xfrm>
            <a:off x="4559651" y="2414044"/>
            <a:ext cx="757451" cy="788159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b="1"/>
          </a:p>
        </p:txBody>
      </p:sp>
      <p:sp>
        <p:nvSpPr>
          <p:cNvPr id="17" name="Oval 16"/>
          <p:cNvSpPr/>
          <p:nvPr/>
        </p:nvSpPr>
        <p:spPr>
          <a:xfrm>
            <a:off x="3771501" y="4302520"/>
            <a:ext cx="757451" cy="788159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b="1"/>
          </a:p>
        </p:txBody>
      </p:sp>
      <p:sp>
        <p:nvSpPr>
          <p:cNvPr id="18" name="Oval 17"/>
          <p:cNvSpPr/>
          <p:nvPr/>
        </p:nvSpPr>
        <p:spPr>
          <a:xfrm>
            <a:off x="4679072" y="3928925"/>
            <a:ext cx="757451" cy="788159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b="1"/>
          </a:p>
        </p:txBody>
      </p:sp>
      <p:sp>
        <p:nvSpPr>
          <p:cNvPr id="19" name="Oval 18"/>
          <p:cNvSpPr/>
          <p:nvPr/>
        </p:nvSpPr>
        <p:spPr>
          <a:xfrm>
            <a:off x="6545416" y="2353262"/>
            <a:ext cx="757451" cy="788159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b="1"/>
          </a:p>
        </p:txBody>
      </p:sp>
      <p:sp>
        <p:nvSpPr>
          <p:cNvPr id="20" name="Oval 19"/>
          <p:cNvSpPr/>
          <p:nvPr/>
        </p:nvSpPr>
        <p:spPr>
          <a:xfrm>
            <a:off x="7504164" y="2381314"/>
            <a:ext cx="757451" cy="788159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b="1"/>
          </a:p>
        </p:txBody>
      </p:sp>
      <p:sp>
        <p:nvSpPr>
          <p:cNvPr id="21" name="Oval 20"/>
          <p:cNvSpPr/>
          <p:nvPr/>
        </p:nvSpPr>
        <p:spPr>
          <a:xfrm>
            <a:off x="6953145" y="3719720"/>
            <a:ext cx="757451" cy="788159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b="1"/>
          </a:p>
        </p:txBody>
      </p:sp>
      <p:sp>
        <p:nvSpPr>
          <p:cNvPr id="22" name="Oval 21"/>
          <p:cNvSpPr/>
          <p:nvPr/>
        </p:nvSpPr>
        <p:spPr>
          <a:xfrm>
            <a:off x="6180342" y="4113800"/>
            <a:ext cx="757451" cy="788159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b="1"/>
          </a:p>
        </p:txBody>
      </p:sp>
      <p:sp>
        <p:nvSpPr>
          <p:cNvPr id="23" name="Oval 22"/>
          <p:cNvSpPr/>
          <p:nvPr/>
        </p:nvSpPr>
        <p:spPr>
          <a:xfrm>
            <a:off x="7553635" y="4270406"/>
            <a:ext cx="757451" cy="788159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b="1"/>
          </a:p>
        </p:txBody>
      </p:sp>
      <p:sp>
        <p:nvSpPr>
          <p:cNvPr id="24" name="Oval 23"/>
          <p:cNvSpPr/>
          <p:nvPr/>
        </p:nvSpPr>
        <p:spPr>
          <a:xfrm>
            <a:off x="8207037" y="3769941"/>
            <a:ext cx="757451" cy="788159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b="1"/>
          </a:p>
        </p:txBody>
      </p:sp>
      <p:sp>
        <p:nvSpPr>
          <p:cNvPr id="25" name="TextBox 24"/>
          <p:cNvSpPr txBox="1"/>
          <p:nvPr/>
        </p:nvSpPr>
        <p:spPr>
          <a:xfrm>
            <a:off x="6777435" y="2585275"/>
            <a:ext cx="27295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449285" y="4025521"/>
            <a:ext cx="27295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1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795884" y="4525986"/>
            <a:ext cx="27295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181743" y="3954816"/>
            <a:ext cx="27295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741297" y="2657998"/>
            <a:ext cx="27295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22591" y="4348895"/>
            <a:ext cx="27295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430302" y="3002921"/>
            <a:ext cx="46744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10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791649" y="2670696"/>
            <a:ext cx="46744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10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996692" y="2508190"/>
            <a:ext cx="46744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10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174117" y="3258500"/>
            <a:ext cx="46744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10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497926" y="2341374"/>
            <a:ext cx="46744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10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873545" y="4184483"/>
            <a:ext cx="46744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10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976221" y="4558100"/>
            <a:ext cx="46744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10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628802" y="2899930"/>
            <a:ext cx="59027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100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195182" y="4704515"/>
            <a:ext cx="59027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100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617082" y="4041258"/>
            <a:ext cx="59027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100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46412" y="4624959"/>
            <a:ext cx="59027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100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68941" y="235350"/>
            <a:ext cx="84044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en-GB" altLang="en-US" sz="2400" dirty="0" smtClean="0">
                <a:solidFill>
                  <a:srgbClr val="000000"/>
                </a:solidFill>
                <a:latin typeface="Euphemia" panose="020B0503040102020104" pitchFamily="34" charset="0"/>
                <a:cs typeface="Tahoma" panose="020B0604030504040204" pitchFamily="34" charset="0"/>
              </a:rPr>
              <a:t>To better understand column addition, we can use place value counters:</a:t>
            </a:r>
            <a:endParaRPr lang="en-GB" altLang="en-US" sz="2400" dirty="0">
              <a:solidFill>
                <a:srgbClr val="000000"/>
              </a:solidFill>
              <a:latin typeface="Euphemia" panose="020B0503040102020104" pitchFamily="34" charset="0"/>
              <a:cs typeface="Tahoma" panose="020B060403050404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09813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0701" y="1321927"/>
            <a:ext cx="196557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dirty="0" smtClean="0"/>
              <a:t>521 + 398</a:t>
            </a:r>
            <a:endParaRPr lang="en-GB" sz="2700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027704" y="1656438"/>
            <a:ext cx="10236" cy="443211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6130868" y="1733194"/>
            <a:ext cx="10236" cy="443211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1804524" y="1983177"/>
            <a:ext cx="757451" cy="788159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b="1"/>
          </a:p>
        </p:txBody>
      </p:sp>
      <p:sp>
        <p:nvSpPr>
          <p:cNvPr id="7" name="Oval 6"/>
          <p:cNvSpPr/>
          <p:nvPr/>
        </p:nvSpPr>
        <p:spPr>
          <a:xfrm>
            <a:off x="951326" y="2322289"/>
            <a:ext cx="757451" cy="788159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b="1"/>
          </a:p>
        </p:txBody>
      </p:sp>
      <p:sp>
        <p:nvSpPr>
          <p:cNvPr id="8" name="Oval 7"/>
          <p:cNvSpPr/>
          <p:nvPr/>
        </p:nvSpPr>
        <p:spPr>
          <a:xfrm>
            <a:off x="1510886" y="2956908"/>
            <a:ext cx="757451" cy="788159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b="1"/>
          </a:p>
        </p:txBody>
      </p:sp>
      <p:sp>
        <p:nvSpPr>
          <p:cNvPr id="9" name="Oval 8"/>
          <p:cNvSpPr/>
          <p:nvPr/>
        </p:nvSpPr>
        <p:spPr>
          <a:xfrm>
            <a:off x="262116" y="2885246"/>
            <a:ext cx="757451" cy="788159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b="1"/>
          </a:p>
        </p:txBody>
      </p:sp>
      <p:sp>
        <p:nvSpPr>
          <p:cNvPr id="12" name="Oval 11"/>
          <p:cNvSpPr/>
          <p:nvPr/>
        </p:nvSpPr>
        <p:spPr>
          <a:xfrm>
            <a:off x="3210067" y="2226550"/>
            <a:ext cx="757451" cy="788159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b="1"/>
          </a:p>
        </p:txBody>
      </p:sp>
      <p:sp>
        <p:nvSpPr>
          <p:cNvPr id="13" name="Oval 12"/>
          <p:cNvSpPr/>
          <p:nvPr/>
        </p:nvSpPr>
        <p:spPr>
          <a:xfrm>
            <a:off x="4915760" y="4730328"/>
            <a:ext cx="757451" cy="788159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b="1"/>
          </a:p>
        </p:txBody>
      </p:sp>
      <p:sp>
        <p:nvSpPr>
          <p:cNvPr id="14" name="Oval 13"/>
          <p:cNvSpPr/>
          <p:nvPr/>
        </p:nvSpPr>
        <p:spPr>
          <a:xfrm>
            <a:off x="3702828" y="4543693"/>
            <a:ext cx="757451" cy="788159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b="1"/>
          </a:p>
        </p:txBody>
      </p:sp>
      <p:sp>
        <p:nvSpPr>
          <p:cNvPr id="15" name="Oval 14"/>
          <p:cNvSpPr/>
          <p:nvPr/>
        </p:nvSpPr>
        <p:spPr>
          <a:xfrm>
            <a:off x="3873353" y="1576751"/>
            <a:ext cx="757451" cy="788159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Oval 15"/>
          <p:cNvSpPr/>
          <p:nvPr/>
        </p:nvSpPr>
        <p:spPr>
          <a:xfrm>
            <a:off x="4296488" y="3954816"/>
            <a:ext cx="757451" cy="788159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b="1"/>
          </a:p>
        </p:txBody>
      </p:sp>
      <p:sp>
        <p:nvSpPr>
          <p:cNvPr id="17" name="Oval 16"/>
          <p:cNvSpPr/>
          <p:nvPr/>
        </p:nvSpPr>
        <p:spPr>
          <a:xfrm>
            <a:off x="3508338" y="5843292"/>
            <a:ext cx="757451" cy="788159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b="1"/>
          </a:p>
        </p:txBody>
      </p:sp>
      <p:sp>
        <p:nvSpPr>
          <p:cNvPr id="18" name="Oval 17"/>
          <p:cNvSpPr/>
          <p:nvPr/>
        </p:nvSpPr>
        <p:spPr>
          <a:xfrm>
            <a:off x="4415909" y="5469697"/>
            <a:ext cx="757451" cy="788159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b="1"/>
          </a:p>
        </p:txBody>
      </p:sp>
      <p:sp>
        <p:nvSpPr>
          <p:cNvPr id="19" name="Oval 18"/>
          <p:cNvSpPr/>
          <p:nvPr/>
        </p:nvSpPr>
        <p:spPr>
          <a:xfrm>
            <a:off x="6387340" y="1656438"/>
            <a:ext cx="757451" cy="788159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b="1"/>
          </a:p>
        </p:txBody>
      </p:sp>
      <p:sp>
        <p:nvSpPr>
          <p:cNvPr id="21" name="Oval 20"/>
          <p:cNvSpPr/>
          <p:nvPr/>
        </p:nvSpPr>
        <p:spPr>
          <a:xfrm>
            <a:off x="6957984" y="3166657"/>
            <a:ext cx="757451" cy="788159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b="1"/>
          </a:p>
        </p:txBody>
      </p:sp>
      <p:sp>
        <p:nvSpPr>
          <p:cNvPr id="22" name="Oval 21"/>
          <p:cNvSpPr/>
          <p:nvPr/>
        </p:nvSpPr>
        <p:spPr>
          <a:xfrm>
            <a:off x="6211241" y="3594019"/>
            <a:ext cx="757451" cy="788159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b="1"/>
          </a:p>
        </p:txBody>
      </p:sp>
      <p:sp>
        <p:nvSpPr>
          <p:cNvPr id="23" name="Oval 22"/>
          <p:cNvSpPr/>
          <p:nvPr/>
        </p:nvSpPr>
        <p:spPr>
          <a:xfrm>
            <a:off x="7558474" y="3717343"/>
            <a:ext cx="757451" cy="788159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b="1"/>
          </a:p>
        </p:txBody>
      </p:sp>
      <p:sp>
        <p:nvSpPr>
          <p:cNvPr id="24" name="Oval 23"/>
          <p:cNvSpPr/>
          <p:nvPr/>
        </p:nvSpPr>
        <p:spPr>
          <a:xfrm>
            <a:off x="8211876" y="3216878"/>
            <a:ext cx="757451" cy="788159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b="1"/>
          </a:p>
        </p:txBody>
      </p:sp>
      <p:sp>
        <p:nvSpPr>
          <p:cNvPr id="25" name="TextBox 24"/>
          <p:cNvSpPr txBox="1"/>
          <p:nvPr/>
        </p:nvSpPr>
        <p:spPr>
          <a:xfrm>
            <a:off x="6645419" y="1921733"/>
            <a:ext cx="27295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454124" y="3472458"/>
            <a:ext cx="27295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1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00723" y="3972923"/>
            <a:ext cx="27295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186582" y="3401753"/>
            <a:ext cx="27295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53490" y="3829114"/>
            <a:ext cx="27295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391058" y="2520655"/>
            <a:ext cx="46744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10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528486" y="4211468"/>
            <a:ext cx="46744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10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111119" y="4999473"/>
            <a:ext cx="46744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10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910954" y="4799272"/>
            <a:ext cx="46744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10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098527" y="1849077"/>
            <a:ext cx="46744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10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610382" y="5725255"/>
            <a:ext cx="46744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10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713058" y="6098872"/>
            <a:ext cx="46744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10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925450" y="2227215"/>
            <a:ext cx="59027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100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669536" y="3220382"/>
            <a:ext cx="59027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100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91436" y="2557125"/>
            <a:ext cx="59027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100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20766" y="3140826"/>
            <a:ext cx="59027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100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68941" y="235350"/>
            <a:ext cx="84044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en-GB" altLang="en-US" sz="2400" dirty="0" smtClean="0">
                <a:solidFill>
                  <a:srgbClr val="000000"/>
                </a:solidFill>
                <a:latin typeface="Euphemia" panose="020B0503040102020104" pitchFamily="34" charset="0"/>
                <a:cs typeface="Tahoma" panose="020B0604030504040204" pitchFamily="34" charset="0"/>
              </a:rPr>
              <a:t>Let’s use this to explain why the 4</a:t>
            </a:r>
            <a:r>
              <a:rPr lang="en-GB" altLang="en-US" sz="2400" baseline="30000" dirty="0" smtClean="0">
                <a:solidFill>
                  <a:srgbClr val="000000"/>
                </a:solidFill>
                <a:latin typeface="Euphemia" panose="020B0503040102020104" pitchFamily="34" charset="0"/>
                <a:cs typeface="Tahoma" panose="020B0604030504040204" pitchFamily="34" charset="0"/>
              </a:rPr>
              <a:t>th</a:t>
            </a:r>
            <a:r>
              <a:rPr lang="en-GB" altLang="en-US" sz="2400" dirty="0" smtClean="0">
                <a:solidFill>
                  <a:srgbClr val="000000"/>
                </a:solidFill>
                <a:latin typeface="Euphemia" panose="020B0503040102020104" pitchFamily="34" charset="0"/>
                <a:cs typeface="Tahoma" panose="020B0604030504040204" pitchFamily="34" charset="0"/>
              </a:rPr>
              <a:t> example was wrong</a:t>
            </a:r>
            <a:endParaRPr lang="en-GB" altLang="en-US" sz="2400" dirty="0">
              <a:solidFill>
                <a:srgbClr val="000000"/>
              </a:solidFill>
              <a:latin typeface="Euphemia" panose="020B0503040102020104" pitchFamily="34" charset="0"/>
              <a:cs typeface="Tahoma" panose="020B0604030504040204" pitchFamily="34" charset="0"/>
            </a:endParaRPr>
          </a:p>
        </p:txBody>
      </p:sp>
      <p:sp>
        <p:nvSpPr>
          <p:cNvPr id="42" name="Oval 41"/>
          <p:cNvSpPr/>
          <p:nvPr/>
        </p:nvSpPr>
        <p:spPr>
          <a:xfrm>
            <a:off x="842998" y="3631441"/>
            <a:ext cx="757451" cy="788159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b="1"/>
          </a:p>
        </p:txBody>
      </p:sp>
      <p:sp>
        <p:nvSpPr>
          <p:cNvPr id="44" name="TextBox 43"/>
          <p:cNvSpPr txBox="1"/>
          <p:nvPr/>
        </p:nvSpPr>
        <p:spPr>
          <a:xfrm>
            <a:off x="951326" y="3884401"/>
            <a:ext cx="59027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100</a:t>
            </a:r>
          </a:p>
        </p:txBody>
      </p:sp>
      <p:sp>
        <p:nvSpPr>
          <p:cNvPr id="45" name="Oval 44"/>
          <p:cNvSpPr/>
          <p:nvPr/>
        </p:nvSpPr>
        <p:spPr>
          <a:xfrm>
            <a:off x="1944455" y="5725255"/>
            <a:ext cx="757451" cy="788159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b="1"/>
          </a:p>
        </p:txBody>
      </p:sp>
      <p:sp>
        <p:nvSpPr>
          <p:cNvPr id="46" name="Oval 45"/>
          <p:cNvSpPr/>
          <p:nvPr/>
        </p:nvSpPr>
        <p:spPr>
          <a:xfrm>
            <a:off x="1345184" y="4999942"/>
            <a:ext cx="757451" cy="788159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b="1"/>
          </a:p>
        </p:txBody>
      </p:sp>
      <p:sp>
        <p:nvSpPr>
          <p:cNvPr id="47" name="TextBox 46"/>
          <p:cNvSpPr txBox="1"/>
          <p:nvPr/>
        </p:nvSpPr>
        <p:spPr>
          <a:xfrm>
            <a:off x="2065381" y="5969293"/>
            <a:ext cx="59027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100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503834" y="5263416"/>
            <a:ext cx="59027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100</a:t>
            </a:r>
          </a:p>
        </p:txBody>
      </p:sp>
      <p:sp>
        <p:nvSpPr>
          <p:cNvPr id="49" name="Oval 48"/>
          <p:cNvSpPr/>
          <p:nvPr/>
        </p:nvSpPr>
        <p:spPr>
          <a:xfrm>
            <a:off x="677296" y="5674475"/>
            <a:ext cx="757451" cy="788159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b="1"/>
          </a:p>
        </p:txBody>
      </p:sp>
      <p:sp>
        <p:nvSpPr>
          <p:cNvPr id="50" name="TextBox 49"/>
          <p:cNvSpPr txBox="1"/>
          <p:nvPr/>
        </p:nvSpPr>
        <p:spPr>
          <a:xfrm>
            <a:off x="785624" y="5927435"/>
            <a:ext cx="59027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100</a:t>
            </a:r>
          </a:p>
        </p:txBody>
      </p:sp>
      <p:sp>
        <p:nvSpPr>
          <p:cNvPr id="51" name="Oval 50"/>
          <p:cNvSpPr/>
          <p:nvPr/>
        </p:nvSpPr>
        <p:spPr>
          <a:xfrm>
            <a:off x="3117927" y="3879684"/>
            <a:ext cx="757451" cy="788159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b="1"/>
          </a:p>
        </p:txBody>
      </p:sp>
      <p:sp>
        <p:nvSpPr>
          <p:cNvPr id="52" name="Oval 51"/>
          <p:cNvSpPr/>
          <p:nvPr/>
        </p:nvSpPr>
        <p:spPr>
          <a:xfrm>
            <a:off x="3711587" y="3290807"/>
            <a:ext cx="757451" cy="788159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b="1"/>
          </a:p>
        </p:txBody>
      </p:sp>
      <p:sp>
        <p:nvSpPr>
          <p:cNvPr id="53" name="TextBox 52"/>
          <p:cNvSpPr txBox="1"/>
          <p:nvPr/>
        </p:nvSpPr>
        <p:spPr>
          <a:xfrm>
            <a:off x="3943585" y="3547459"/>
            <a:ext cx="46744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10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3326053" y="4135263"/>
            <a:ext cx="46744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10</a:t>
            </a:r>
          </a:p>
        </p:txBody>
      </p:sp>
      <p:sp>
        <p:nvSpPr>
          <p:cNvPr id="55" name="Oval 54"/>
          <p:cNvSpPr/>
          <p:nvPr/>
        </p:nvSpPr>
        <p:spPr>
          <a:xfrm>
            <a:off x="5174274" y="3784674"/>
            <a:ext cx="757451" cy="788159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b="1"/>
          </a:p>
        </p:txBody>
      </p:sp>
      <p:sp>
        <p:nvSpPr>
          <p:cNvPr id="56" name="Oval 55"/>
          <p:cNvSpPr/>
          <p:nvPr/>
        </p:nvSpPr>
        <p:spPr>
          <a:xfrm>
            <a:off x="4555002" y="3009162"/>
            <a:ext cx="757451" cy="788159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b="1"/>
          </a:p>
        </p:txBody>
      </p:sp>
      <p:sp>
        <p:nvSpPr>
          <p:cNvPr id="57" name="TextBox 56"/>
          <p:cNvSpPr txBox="1"/>
          <p:nvPr/>
        </p:nvSpPr>
        <p:spPr>
          <a:xfrm>
            <a:off x="4787000" y="3265814"/>
            <a:ext cx="46744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10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369633" y="4053819"/>
            <a:ext cx="46744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10</a:t>
            </a:r>
          </a:p>
        </p:txBody>
      </p:sp>
      <p:sp>
        <p:nvSpPr>
          <p:cNvPr id="59" name="Oval 58"/>
          <p:cNvSpPr/>
          <p:nvPr/>
        </p:nvSpPr>
        <p:spPr>
          <a:xfrm>
            <a:off x="6948128" y="4300709"/>
            <a:ext cx="757451" cy="788159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b="1"/>
          </a:p>
        </p:txBody>
      </p:sp>
      <p:sp>
        <p:nvSpPr>
          <p:cNvPr id="60" name="Oval 59"/>
          <p:cNvSpPr/>
          <p:nvPr/>
        </p:nvSpPr>
        <p:spPr>
          <a:xfrm>
            <a:off x="6201385" y="4728071"/>
            <a:ext cx="757451" cy="788159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b="1"/>
          </a:p>
        </p:txBody>
      </p:sp>
      <p:sp>
        <p:nvSpPr>
          <p:cNvPr id="61" name="Oval 60"/>
          <p:cNvSpPr/>
          <p:nvPr/>
        </p:nvSpPr>
        <p:spPr>
          <a:xfrm>
            <a:off x="7548618" y="4851395"/>
            <a:ext cx="757451" cy="788159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b="1"/>
          </a:p>
        </p:txBody>
      </p:sp>
      <p:sp>
        <p:nvSpPr>
          <p:cNvPr id="62" name="Oval 61"/>
          <p:cNvSpPr/>
          <p:nvPr/>
        </p:nvSpPr>
        <p:spPr>
          <a:xfrm>
            <a:off x="8202020" y="4350930"/>
            <a:ext cx="757451" cy="788159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b="1"/>
          </a:p>
        </p:txBody>
      </p:sp>
      <p:sp>
        <p:nvSpPr>
          <p:cNvPr id="63" name="TextBox 62"/>
          <p:cNvSpPr txBox="1"/>
          <p:nvPr/>
        </p:nvSpPr>
        <p:spPr>
          <a:xfrm>
            <a:off x="8444268" y="4606510"/>
            <a:ext cx="27295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1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7790867" y="5106975"/>
            <a:ext cx="27295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1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7176726" y="4535805"/>
            <a:ext cx="27295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1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6443634" y="4963166"/>
            <a:ext cx="27295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1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75467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1" grpId="0" animBg="1"/>
      <p:bldP spid="2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 animBg="1"/>
      <p:bldP spid="44" grpId="0"/>
      <p:bldP spid="45" grpId="0" animBg="1"/>
      <p:bldP spid="46" grpId="0" animBg="1"/>
      <p:bldP spid="47" grpId="0"/>
      <p:bldP spid="48" grpId="0"/>
      <p:bldP spid="49" grpId="0" animBg="1"/>
      <p:bldP spid="50" grpId="0"/>
      <p:bldP spid="51" grpId="0" animBg="1"/>
      <p:bldP spid="52" grpId="0" animBg="1"/>
      <p:bldP spid="53" grpId="0"/>
      <p:bldP spid="54" grpId="0"/>
      <p:bldP spid="55" grpId="0" animBg="1"/>
      <p:bldP spid="56" grpId="0" animBg="1"/>
      <p:bldP spid="57" grpId="0"/>
      <p:bldP spid="58" grpId="0"/>
      <p:bldP spid="59" grpId="0" animBg="1"/>
      <p:bldP spid="60" grpId="0" animBg="1"/>
      <p:bldP spid="61" grpId="0" animBg="1"/>
      <p:bldP spid="62" grpId="0" animBg="1"/>
      <p:bldP spid="63" grpId="0"/>
      <p:bldP spid="64" grpId="0"/>
      <p:bldP spid="65" grpId="0"/>
      <p:bldP spid="6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0701" y="1321927"/>
            <a:ext cx="196557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dirty="0" smtClean="0"/>
              <a:t>521 + 398</a:t>
            </a:r>
            <a:endParaRPr lang="en-GB" sz="2700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027704" y="1656438"/>
            <a:ext cx="10236" cy="443211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6130868" y="1733194"/>
            <a:ext cx="10236" cy="443211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1804524" y="1983177"/>
            <a:ext cx="757451" cy="788159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b="1"/>
          </a:p>
        </p:txBody>
      </p:sp>
      <p:sp>
        <p:nvSpPr>
          <p:cNvPr id="7" name="Oval 6"/>
          <p:cNvSpPr/>
          <p:nvPr/>
        </p:nvSpPr>
        <p:spPr>
          <a:xfrm>
            <a:off x="951326" y="2322289"/>
            <a:ext cx="757451" cy="788159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b="1"/>
          </a:p>
        </p:txBody>
      </p:sp>
      <p:sp>
        <p:nvSpPr>
          <p:cNvPr id="8" name="Oval 7"/>
          <p:cNvSpPr/>
          <p:nvPr/>
        </p:nvSpPr>
        <p:spPr>
          <a:xfrm>
            <a:off x="1510886" y="2956908"/>
            <a:ext cx="757451" cy="788159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b="1"/>
          </a:p>
        </p:txBody>
      </p:sp>
      <p:sp>
        <p:nvSpPr>
          <p:cNvPr id="9" name="Oval 8"/>
          <p:cNvSpPr/>
          <p:nvPr/>
        </p:nvSpPr>
        <p:spPr>
          <a:xfrm>
            <a:off x="262116" y="2885246"/>
            <a:ext cx="757451" cy="788159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b="1"/>
          </a:p>
        </p:txBody>
      </p:sp>
      <p:sp>
        <p:nvSpPr>
          <p:cNvPr id="12" name="Oval 11"/>
          <p:cNvSpPr/>
          <p:nvPr/>
        </p:nvSpPr>
        <p:spPr>
          <a:xfrm>
            <a:off x="3210067" y="2226550"/>
            <a:ext cx="757451" cy="788159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b="1"/>
          </a:p>
        </p:txBody>
      </p:sp>
      <p:sp>
        <p:nvSpPr>
          <p:cNvPr id="13" name="Oval 12"/>
          <p:cNvSpPr/>
          <p:nvPr/>
        </p:nvSpPr>
        <p:spPr>
          <a:xfrm>
            <a:off x="4915760" y="4730328"/>
            <a:ext cx="757451" cy="788159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b="1"/>
          </a:p>
        </p:txBody>
      </p:sp>
      <p:sp>
        <p:nvSpPr>
          <p:cNvPr id="14" name="Oval 13"/>
          <p:cNvSpPr/>
          <p:nvPr/>
        </p:nvSpPr>
        <p:spPr>
          <a:xfrm>
            <a:off x="3702828" y="4543693"/>
            <a:ext cx="757451" cy="788159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b="1"/>
          </a:p>
        </p:txBody>
      </p:sp>
      <p:sp>
        <p:nvSpPr>
          <p:cNvPr id="15" name="Oval 14"/>
          <p:cNvSpPr/>
          <p:nvPr/>
        </p:nvSpPr>
        <p:spPr>
          <a:xfrm>
            <a:off x="3873353" y="1576751"/>
            <a:ext cx="757451" cy="788159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Oval 15"/>
          <p:cNvSpPr/>
          <p:nvPr/>
        </p:nvSpPr>
        <p:spPr>
          <a:xfrm>
            <a:off x="4296488" y="3954816"/>
            <a:ext cx="757451" cy="788159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b="1"/>
          </a:p>
        </p:txBody>
      </p:sp>
      <p:sp>
        <p:nvSpPr>
          <p:cNvPr id="17" name="Oval 16"/>
          <p:cNvSpPr/>
          <p:nvPr/>
        </p:nvSpPr>
        <p:spPr>
          <a:xfrm>
            <a:off x="3508338" y="5843292"/>
            <a:ext cx="757451" cy="788159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b="1"/>
          </a:p>
        </p:txBody>
      </p:sp>
      <p:sp>
        <p:nvSpPr>
          <p:cNvPr id="18" name="Oval 17"/>
          <p:cNvSpPr/>
          <p:nvPr/>
        </p:nvSpPr>
        <p:spPr>
          <a:xfrm>
            <a:off x="4415909" y="5469697"/>
            <a:ext cx="757451" cy="788159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b="1"/>
          </a:p>
        </p:txBody>
      </p:sp>
      <p:sp>
        <p:nvSpPr>
          <p:cNvPr id="19" name="Oval 18"/>
          <p:cNvSpPr/>
          <p:nvPr/>
        </p:nvSpPr>
        <p:spPr>
          <a:xfrm>
            <a:off x="6387340" y="1656438"/>
            <a:ext cx="757451" cy="788159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b="1"/>
          </a:p>
        </p:txBody>
      </p:sp>
      <p:sp>
        <p:nvSpPr>
          <p:cNvPr id="21" name="Oval 20"/>
          <p:cNvSpPr/>
          <p:nvPr/>
        </p:nvSpPr>
        <p:spPr>
          <a:xfrm>
            <a:off x="6957984" y="3166657"/>
            <a:ext cx="757451" cy="788159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b="1"/>
          </a:p>
        </p:txBody>
      </p:sp>
      <p:sp>
        <p:nvSpPr>
          <p:cNvPr id="22" name="Oval 21"/>
          <p:cNvSpPr/>
          <p:nvPr/>
        </p:nvSpPr>
        <p:spPr>
          <a:xfrm>
            <a:off x="6211241" y="3594019"/>
            <a:ext cx="757451" cy="788159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b="1"/>
          </a:p>
        </p:txBody>
      </p:sp>
      <p:sp>
        <p:nvSpPr>
          <p:cNvPr id="23" name="Oval 22"/>
          <p:cNvSpPr/>
          <p:nvPr/>
        </p:nvSpPr>
        <p:spPr>
          <a:xfrm>
            <a:off x="7622508" y="3717343"/>
            <a:ext cx="757451" cy="788159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b="1"/>
          </a:p>
        </p:txBody>
      </p:sp>
      <p:sp>
        <p:nvSpPr>
          <p:cNvPr id="24" name="Oval 23"/>
          <p:cNvSpPr/>
          <p:nvPr/>
        </p:nvSpPr>
        <p:spPr>
          <a:xfrm>
            <a:off x="8211876" y="3216878"/>
            <a:ext cx="757451" cy="788159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b="1"/>
          </a:p>
        </p:txBody>
      </p:sp>
      <p:sp>
        <p:nvSpPr>
          <p:cNvPr id="25" name="TextBox 24"/>
          <p:cNvSpPr txBox="1"/>
          <p:nvPr/>
        </p:nvSpPr>
        <p:spPr>
          <a:xfrm>
            <a:off x="6645419" y="1921733"/>
            <a:ext cx="27295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454124" y="3472458"/>
            <a:ext cx="27295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1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789823" y="3973681"/>
            <a:ext cx="27295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186582" y="3401753"/>
            <a:ext cx="27295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53490" y="3829114"/>
            <a:ext cx="27295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391058" y="2520655"/>
            <a:ext cx="46744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10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528486" y="4211468"/>
            <a:ext cx="46744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10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111119" y="4999473"/>
            <a:ext cx="46744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10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910954" y="4799272"/>
            <a:ext cx="46744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10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098527" y="1849077"/>
            <a:ext cx="46744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10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610382" y="5725255"/>
            <a:ext cx="46744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10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713058" y="6098872"/>
            <a:ext cx="46744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10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925450" y="2227215"/>
            <a:ext cx="59027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100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669536" y="3220382"/>
            <a:ext cx="59027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100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91436" y="2557125"/>
            <a:ext cx="59027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100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20766" y="3140826"/>
            <a:ext cx="59027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100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68941" y="235350"/>
            <a:ext cx="84044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en-GB" altLang="en-US" sz="2400" dirty="0" smtClean="0">
                <a:solidFill>
                  <a:srgbClr val="000000"/>
                </a:solidFill>
                <a:latin typeface="Euphemia" panose="020B0503040102020104" pitchFamily="34" charset="0"/>
                <a:cs typeface="Tahoma" panose="020B0604030504040204" pitchFamily="34" charset="0"/>
              </a:rPr>
              <a:t>Let’s use this to explain why the 4</a:t>
            </a:r>
            <a:r>
              <a:rPr lang="en-GB" altLang="en-US" sz="2400" baseline="30000" dirty="0" smtClean="0">
                <a:solidFill>
                  <a:srgbClr val="000000"/>
                </a:solidFill>
                <a:latin typeface="Euphemia" panose="020B0503040102020104" pitchFamily="34" charset="0"/>
                <a:cs typeface="Tahoma" panose="020B0604030504040204" pitchFamily="34" charset="0"/>
              </a:rPr>
              <a:t>th</a:t>
            </a:r>
            <a:r>
              <a:rPr lang="en-GB" altLang="en-US" sz="2400" dirty="0" smtClean="0">
                <a:solidFill>
                  <a:srgbClr val="000000"/>
                </a:solidFill>
                <a:latin typeface="Euphemia" panose="020B0503040102020104" pitchFamily="34" charset="0"/>
                <a:cs typeface="Tahoma" panose="020B0604030504040204" pitchFamily="34" charset="0"/>
              </a:rPr>
              <a:t> example was wrong</a:t>
            </a:r>
            <a:endParaRPr lang="en-GB" altLang="en-US" sz="2400" dirty="0">
              <a:solidFill>
                <a:srgbClr val="000000"/>
              </a:solidFill>
              <a:latin typeface="Euphemia" panose="020B0503040102020104" pitchFamily="34" charset="0"/>
              <a:cs typeface="Tahoma" panose="020B0604030504040204" pitchFamily="34" charset="0"/>
            </a:endParaRPr>
          </a:p>
        </p:txBody>
      </p:sp>
      <p:sp>
        <p:nvSpPr>
          <p:cNvPr id="42" name="Oval 41"/>
          <p:cNvSpPr/>
          <p:nvPr/>
        </p:nvSpPr>
        <p:spPr>
          <a:xfrm>
            <a:off x="842998" y="3631441"/>
            <a:ext cx="757451" cy="788159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b="1"/>
          </a:p>
        </p:txBody>
      </p:sp>
      <p:sp>
        <p:nvSpPr>
          <p:cNvPr id="44" name="TextBox 43"/>
          <p:cNvSpPr txBox="1"/>
          <p:nvPr/>
        </p:nvSpPr>
        <p:spPr>
          <a:xfrm>
            <a:off x="951326" y="3884401"/>
            <a:ext cx="59027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100</a:t>
            </a:r>
          </a:p>
        </p:txBody>
      </p:sp>
      <p:sp>
        <p:nvSpPr>
          <p:cNvPr id="45" name="Oval 44"/>
          <p:cNvSpPr/>
          <p:nvPr/>
        </p:nvSpPr>
        <p:spPr>
          <a:xfrm>
            <a:off x="1944455" y="5725255"/>
            <a:ext cx="757451" cy="788159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b="1"/>
          </a:p>
        </p:txBody>
      </p:sp>
      <p:sp>
        <p:nvSpPr>
          <p:cNvPr id="46" name="Oval 45"/>
          <p:cNvSpPr/>
          <p:nvPr/>
        </p:nvSpPr>
        <p:spPr>
          <a:xfrm>
            <a:off x="1345184" y="4999942"/>
            <a:ext cx="757451" cy="788159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b="1"/>
          </a:p>
        </p:txBody>
      </p:sp>
      <p:sp>
        <p:nvSpPr>
          <p:cNvPr id="47" name="TextBox 46"/>
          <p:cNvSpPr txBox="1"/>
          <p:nvPr/>
        </p:nvSpPr>
        <p:spPr>
          <a:xfrm>
            <a:off x="2065381" y="5969293"/>
            <a:ext cx="59027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100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503834" y="5263416"/>
            <a:ext cx="59027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100</a:t>
            </a:r>
          </a:p>
        </p:txBody>
      </p:sp>
      <p:sp>
        <p:nvSpPr>
          <p:cNvPr id="49" name="Oval 48"/>
          <p:cNvSpPr/>
          <p:nvPr/>
        </p:nvSpPr>
        <p:spPr>
          <a:xfrm>
            <a:off x="677296" y="5674475"/>
            <a:ext cx="757451" cy="788159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b="1"/>
          </a:p>
        </p:txBody>
      </p:sp>
      <p:sp>
        <p:nvSpPr>
          <p:cNvPr id="50" name="TextBox 49"/>
          <p:cNvSpPr txBox="1"/>
          <p:nvPr/>
        </p:nvSpPr>
        <p:spPr>
          <a:xfrm>
            <a:off x="785624" y="5927435"/>
            <a:ext cx="59027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100</a:t>
            </a:r>
          </a:p>
        </p:txBody>
      </p:sp>
      <p:sp>
        <p:nvSpPr>
          <p:cNvPr id="51" name="Oval 50"/>
          <p:cNvSpPr/>
          <p:nvPr/>
        </p:nvSpPr>
        <p:spPr>
          <a:xfrm>
            <a:off x="3117927" y="3879684"/>
            <a:ext cx="757451" cy="788159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b="1"/>
          </a:p>
        </p:txBody>
      </p:sp>
      <p:sp>
        <p:nvSpPr>
          <p:cNvPr id="52" name="Oval 51"/>
          <p:cNvSpPr/>
          <p:nvPr/>
        </p:nvSpPr>
        <p:spPr>
          <a:xfrm>
            <a:off x="3711587" y="3290807"/>
            <a:ext cx="757451" cy="788159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b="1"/>
          </a:p>
        </p:txBody>
      </p:sp>
      <p:sp>
        <p:nvSpPr>
          <p:cNvPr id="53" name="TextBox 52"/>
          <p:cNvSpPr txBox="1"/>
          <p:nvPr/>
        </p:nvSpPr>
        <p:spPr>
          <a:xfrm>
            <a:off x="3943585" y="3547459"/>
            <a:ext cx="46744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10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3326053" y="4135263"/>
            <a:ext cx="46744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10</a:t>
            </a:r>
          </a:p>
        </p:txBody>
      </p:sp>
      <p:sp>
        <p:nvSpPr>
          <p:cNvPr id="55" name="Oval 54"/>
          <p:cNvSpPr/>
          <p:nvPr/>
        </p:nvSpPr>
        <p:spPr>
          <a:xfrm>
            <a:off x="5174274" y="3784674"/>
            <a:ext cx="757451" cy="788159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b="1"/>
          </a:p>
        </p:txBody>
      </p:sp>
      <p:sp>
        <p:nvSpPr>
          <p:cNvPr id="56" name="Oval 55"/>
          <p:cNvSpPr/>
          <p:nvPr/>
        </p:nvSpPr>
        <p:spPr>
          <a:xfrm>
            <a:off x="4555002" y="3009162"/>
            <a:ext cx="757451" cy="788159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b="1"/>
          </a:p>
        </p:txBody>
      </p:sp>
      <p:sp>
        <p:nvSpPr>
          <p:cNvPr id="57" name="TextBox 56"/>
          <p:cNvSpPr txBox="1"/>
          <p:nvPr/>
        </p:nvSpPr>
        <p:spPr>
          <a:xfrm>
            <a:off x="4787000" y="3265814"/>
            <a:ext cx="46744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10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369633" y="4053819"/>
            <a:ext cx="46744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10</a:t>
            </a:r>
          </a:p>
        </p:txBody>
      </p:sp>
      <p:sp>
        <p:nvSpPr>
          <p:cNvPr id="59" name="Oval 58"/>
          <p:cNvSpPr/>
          <p:nvPr/>
        </p:nvSpPr>
        <p:spPr>
          <a:xfrm>
            <a:off x="6948128" y="4300709"/>
            <a:ext cx="757451" cy="788159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b="1"/>
          </a:p>
        </p:txBody>
      </p:sp>
      <p:sp>
        <p:nvSpPr>
          <p:cNvPr id="60" name="Oval 59"/>
          <p:cNvSpPr/>
          <p:nvPr/>
        </p:nvSpPr>
        <p:spPr>
          <a:xfrm>
            <a:off x="6201385" y="4728071"/>
            <a:ext cx="757451" cy="788159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b="1"/>
          </a:p>
        </p:txBody>
      </p:sp>
      <p:sp>
        <p:nvSpPr>
          <p:cNvPr id="61" name="Oval 60"/>
          <p:cNvSpPr/>
          <p:nvPr/>
        </p:nvSpPr>
        <p:spPr>
          <a:xfrm>
            <a:off x="7548618" y="4851395"/>
            <a:ext cx="757451" cy="788159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b="1"/>
          </a:p>
        </p:txBody>
      </p:sp>
      <p:sp>
        <p:nvSpPr>
          <p:cNvPr id="62" name="Oval 61"/>
          <p:cNvSpPr/>
          <p:nvPr/>
        </p:nvSpPr>
        <p:spPr>
          <a:xfrm>
            <a:off x="8202020" y="4350930"/>
            <a:ext cx="757451" cy="788159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b="1"/>
          </a:p>
        </p:txBody>
      </p:sp>
      <p:sp>
        <p:nvSpPr>
          <p:cNvPr id="63" name="TextBox 62"/>
          <p:cNvSpPr txBox="1"/>
          <p:nvPr/>
        </p:nvSpPr>
        <p:spPr>
          <a:xfrm>
            <a:off x="8444268" y="4606510"/>
            <a:ext cx="27295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1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7790867" y="5106975"/>
            <a:ext cx="27295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1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7176726" y="4535805"/>
            <a:ext cx="27295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1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6443634" y="4963166"/>
            <a:ext cx="27295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/>
              <a:t>1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4931092" y="2086430"/>
            <a:ext cx="757451" cy="788159"/>
            <a:chOff x="4931092" y="2086430"/>
            <a:chExt cx="757451" cy="788159"/>
          </a:xfrm>
        </p:grpSpPr>
        <p:sp>
          <p:nvSpPr>
            <p:cNvPr id="69" name="Oval 68"/>
            <p:cNvSpPr/>
            <p:nvPr/>
          </p:nvSpPr>
          <p:spPr>
            <a:xfrm>
              <a:off x="4931092" y="2086430"/>
              <a:ext cx="757451" cy="788159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5089742" y="2349904"/>
              <a:ext cx="590272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50" b="1" dirty="0"/>
                <a:t>100</a:t>
              </a:r>
            </a:p>
          </p:txBody>
        </p:sp>
      </p:grpSp>
      <p:sp>
        <p:nvSpPr>
          <p:cNvPr id="71" name="Rectangle 70"/>
          <p:cNvSpPr/>
          <p:nvPr/>
        </p:nvSpPr>
        <p:spPr>
          <a:xfrm>
            <a:off x="258073" y="737201"/>
            <a:ext cx="84044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en-GB" altLang="en-US" sz="2400" dirty="0" smtClean="0">
                <a:solidFill>
                  <a:srgbClr val="000000"/>
                </a:solidFill>
                <a:latin typeface="Euphemia" panose="020B0503040102020104" pitchFamily="34" charset="0"/>
                <a:cs typeface="Tahoma" panose="020B0604030504040204" pitchFamily="34" charset="0"/>
              </a:rPr>
              <a:t>How can we see this in our algorithm?</a:t>
            </a:r>
            <a:endParaRPr lang="en-GB" altLang="en-US" sz="2400" dirty="0">
              <a:solidFill>
                <a:srgbClr val="000000"/>
              </a:solidFill>
              <a:latin typeface="Euphemia" panose="020B0503040102020104" pitchFamily="34" charset="0"/>
              <a:cs typeface="Tahoma" panose="020B060403050404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94251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4.07407E-6 L -0.32848 0.28056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424" y="140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31" grpId="0"/>
      <p:bldP spid="32" grpId="0"/>
      <p:bldP spid="33" grpId="0"/>
      <p:bldP spid="34" grpId="0"/>
      <p:bldP spid="36" grpId="0"/>
      <p:bldP spid="37" grpId="0"/>
      <p:bldP spid="51" grpId="0" animBg="1"/>
      <p:bldP spid="52" grpId="0" animBg="1"/>
      <p:bldP spid="53" grpId="0"/>
      <p:bldP spid="54" grpId="0"/>
      <p:bldP spid="55" grpId="0" animBg="1"/>
      <p:bldP spid="56" grpId="0" animBg="1"/>
      <p:bldP spid="57" grpId="0"/>
      <p:bldP spid="5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620688"/>
            <a:ext cx="8495270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Euphemia" panose="020B0503040102020104" pitchFamily="34" charset="0"/>
              </a:rPr>
              <a:t>In your pairs use the place value counters and boards to complete the following </a:t>
            </a:r>
            <a:r>
              <a:rPr lang="en-GB" sz="2400" dirty="0" smtClean="0">
                <a:latin typeface="Euphemia" panose="020B0503040102020104" pitchFamily="34" charset="0"/>
              </a:rPr>
              <a:t>question. </a:t>
            </a:r>
            <a:endParaRPr lang="en-GB" sz="2400" dirty="0">
              <a:latin typeface="Euphemia" panose="020B0503040102020104" pitchFamily="34" charset="0"/>
            </a:endParaRPr>
          </a:p>
          <a:p>
            <a:endParaRPr lang="en-GB" sz="2400" dirty="0">
              <a:latin typeface="Euphemia" panose="020B0503040102020104" pitchFamily="34" charset="0"/>
            </a:endParaRPr>
          </a:p>
          <a:p>
            <a:r>
              <a:rPr lang="en-GB" sz="2400" dirty="0">
                <a:latin typeface="Euphemia" panose="020B0503040102020104" pitchFamily="34" charset="0"/>
              </a:rPr>
              <a:t>One person </a:t>
            </a:r>
            <a:r>
              <a:rPr lang="en-GB" sz="2400" dirty="0" smtClean="0">
                <a:latin typeface="Euphemia" panose="020B0503040102020104" pitchFamily="34" charset="0"/>
              </a:rPr>
              <a:t>must use the place value counters whilst the other person records what you are </a:t>
            </a:r>
            <a:r>
              <a:rPr lang="en-GB" sz="2400" dirty="0">
                <a:latin typeface="Euphemia" panose="020B0503040102020104" pitchFamily="34" charset="0"/>
              </a:rPr>
              <a:t>doing on a white board. </a:t>
            </a:r>
          </a:p>
          <a:p>
            <a:pPr algn="ctr"/>
            <a:endParaRPr lang="en-GB" sz="2400" dirty="0">
              <a:latin typeface="Euphemia" panose="020B0503040102020104" pitchFamily="34" charset="0"/>
            </a:endParaRPr>
          </a:p>
          <a:p>
            <a:pPr algn="ctr"/>
            <a:r>
              <a:rPr lang="en-GB" sz="5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uphemia" panose="020B0503040102020104" pitchFamily="34" charset="0"/>
              </a:rPr>
              <a:t>203 + 155</a:t>
            </a:r>
          </a:p>
          <a:p>
            <a:endParaRPr lang="en-GB" sz="2400" dirty="0" smtClean="0">
              <a:solidFill>
                <a:prstClr val="black"/>
              </a:solidFill>
              <a:latin typeface="Euphemia" panose="020B0503040102020104" pitchFamily="34" charset="0"/>
            </a:endParaRPr>
          </a:p>
          <a:p>
            <a:r>
              <a:rPr lang="en-GB" sz="2400" dirty="0" smtClean="0">
                <a:solidFill>
                  <a:prstClr val="black"/>
                </a:solidFill>
                <a:latin typeface="Euphemia" panose="020B0503040102020104" pitchFamily="34" charset="0"/>
              </a:rPr>
              <a:t>What about this one?</a:t>
            </a:r>
            <a:endParaRPr lang="en-GB" sz="54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uphemia" panose="020B0503040102020104" pitchFamily="34" charset="0"/>
            </a:endParaRPr>
          </a:p>
          <a:p>
            <a:pPr algn="ctr"/>
            <a:endParaRPr lang="en-GB" sz="2400" dirty="0" smtClean="0">
              <a:latin typeface="Euphemia" panose="020B0503040102020104" pitchFamily="34" charset="0"/>
            </a:endParaRPr>
          </a:p>
          <a:p>
            <a:pPr algn="ctr"/>
            <a:r>
              <a:rPr lang="en-GB" sz="5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uphemia" panose="020B0503040102020104" pitchFamily="34" charset="0"/>
              </a:rPr>
              <a:t>206 + 155</a:t>
            </a:r>
            <a:endParaRPr lang="en-GB" sz="54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uphemia" panose="020B0503040102020104" pitchFamily="34" charset="0"/>
            </a:endParaRPr>
          </a:p>
          <a:p>
            <a:pPr algn="ctr"/>
            <a:endParaRPr lang="en-GB" sz="2400" dirty="0">
              <a:latin typeface="Euphemia" panose="020B05030401020201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61586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24365" y="458881"/>
            <a:ext cx="26299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latin typeface="Euphemia" panose="020B0503040102020104" pitchFamily="34" charset="0"/>
              </a:rPr>
              <a:t>206 + 155</a:t>
            </a:r>
            <a:endParaRPr lang="en-GB" sz="3600" dirty="0">
              <a:latin typeface="Euphemia" panose="020B0503040102020104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3027704" y="1656438"/>
            <a:ext cx="10236" cy="443211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6130868" y="1733194"/>
            <a:ext cx="10236" cy="443211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1" name="Group 10"/>
          <p:cNvGrpSpPr/>
          <p:nvPr/>
        </p:nvGrpSpPr>
        <p:grpSpPr>
          <a:xfrm>
            <a:off x="6516216" y="1761945"/>
            <a:ext cx="757451" cy="788159"/>
            <a:chOff x="6545416" y="2353262"/>
            <a:chExt cx="757451" cy="788159"/>
          </a:xfrm>
        </p:grpSpPr>
        <p:sp>
          <p:nvSpPr>
            <p:cNvPr id="19" name="Oval 18"/>
            <p:cNvSpPr/>
            <p:nvPr/>
          </p:nvSpPr>
          <p:spPr>
            <a:xfrm>
              <a:off x="6545416" y="2353262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777435" y="2585275"/>
              <a:ext cx="272952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50" b="1" dirty="0"/>
                <a:t>1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372425" y="3872492"/>
            <a:ext cx="757451" cy="788159"/>
            <a:chOff x="3771501" y="4302520"/>
            <a:chExt cx="757451" cy="788159"/>
          </a:xfrm>
        </p:grpSpPr>
        <p:sp>
          <p:nvSpPr>
            <p:cNvPr id="17" name="Oval 16"/>
            <p:cNvSpPr/>
            <p:nvPr/>
          </p:nvSpPr>
          <p:spPr>
            <a:xfrm>
              <a:off x="3771501" y="430252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3976221" y="4558100"/>
              <a:ext cx="467448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50" b="1" dirty="0"/>
                <a:t>10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716982" y="1901469"/>
            <a:ext cx="764258" cy="788159"/>
            <a:chOff x="1454804" y="2646689"/>
            <a:chExt cx="764258" cy="788159"/>
          </a:xfrm>
        </p:grpSpPr>
        <p:sp>
          <p:nvSpPr>
            <p:cNvPr id="6" name="Oval 5"/>
            <p:cNvSpPr/>
            <p:nvPr/>
          </p:nvSpPr>
          <p:spPr>
            <a:xfrm>
              <a:off x="1454804" y="2646689"/>
              <a:ext cx="757451" cy="788159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628790" y="2901245"/>
              <a:ext cx="590272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50" b="1" dirty="0"/>
                <a:t>100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762751" y="1895011"/>
            <a:ext cx="764258" cy="788159"/>
            <a:chOff x="1454804" y="2646689"/>
            <a:chExt cx="764258" cy="788159"/>
          </a:xfrm>
        </p:grpSpPr>
        <p:sp>
          <p:nvSpPr>
            <p:cNvPr id="44" name="Oval 43"/>
            <p:cNvSpPr/>
            <p:nvPr/>
          </p:nvSpPr>
          <p:spPr>
            <a:xfrm>
              <a:off x="1454804" y="2646689"/>
              <a:ext cx="757451" cy="788159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628790" y="2901245"/>
              <a:ext cx="590272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50" b="1" dirty="0"/>
                <a:t>100</a:t>
              </a: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7177004" y="2557985"/>
            <a:ext cx="757451" cy="788159"/>
            <a:chOff x="6545416" y="2353262"/>
            <a:chExt cx="757451" cy="788159"/>
          </a:xfrm>
        </p:grpSpPr>
        <p:sp>
          <p:nvSpPr>
            <p:cNvPr id="47" name="Oval 46"/>
            <p:cNvSpPr/>
            <p:nvPr/>
          </p:nvSpPr>
          <p:spPr>
            <a:xfrm>
              <a:off x="6545416" y="2353262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6777435" y="2585275"/>
              <a:ext cx="272952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50" b="1" dirty="0"/>
                <a:t>1</a:t>
              </a: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7505686" y="1680427"/>
            <a:ext cx="757451" cy="788159"/>
            <a:chOff x="6545416" y="2353262"/>
            <a:chExt cx="757451" cy="788159"/>
          </a:xfrm>
        </p:grpSpPr>
        <p:sp>
          <p:nvSpPr>
            <p:cNvPr id="50" name="Oval 49"/>
            <p:cNvSpPr/>
            <p:nvPr/>
          </p:nvSpPr>
          <p:spPr>
            <a:xfrm>
              <a:off x="6545416" y="2353262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6777435" y="2585275"/>
              <a:ext cx="272952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50" b="1" dirty="0"/>
                <a:t>1</a:t>
              </a: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6338812" y="2700599"/>
            <a:ext cx="757451" cy="788159"/>
            <a:chOff x="6545416" y="2353262"/>
            <a:chExt cx="757451" cy="788159"/>
          </a:xfrm>
        </p:grpSpPr>
        <p:sp>
          <p:nvSpPr>
            <p:cNvPr id="53" name="Oval 52"/>
            <p:cNvSpPr/>
            <p:nvPr/>
          </p:nvSpPr>
          <p:spPr>
            <a:xfrm>
              <a:off x="6545416" y="2353262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6777435" y="2585275"/>
              <a:ext cx="272952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50" b="1" dirty="0"/>
                <a:t>1</a:t>
              </a: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7819535" y="3157765"/>
            <a:ext cx="757451" cy="788159"/>
            <a:chOff x="6545416" y="2353262"/>
            <a:chExt cx="757451" cy="788159"/>
          </a:xfrm>
        </p:grpSpPr>
        <p:sp>
          <p:nvSpPr>
            <p:cNvPr id="56" name="Oval 55"/>
            <p:cNvSpPr/>
            <p:nvPr/>
          </p:nvSpPr>
          <p:spPr>
            <a:xfrm>
              <a:off x="6545416" y="2353262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6777435" y="2585275"/>
              <a:ext cx="272952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50" b="1" dirty="0"/>
                <a:t>1</a:t>
              </a: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8208491" y="2306519"/>
            <a:ext cx="757451" cy="788159"/>
            <a:chOff x="6545416" y="2353262"/>
            <a:chExt cx="757451" cy="788159"/>
          </a:xfrm>
        </p:grpSpPr>
        <p:sp>
          <p:nvSpPr>
            <p:cNvPr id="59" name="Oval 58"/>
            <p:cNvSpPr/>
            <p:nvPr/>
          </p:nvSpPr>
          <p:spPr>
            <a:xfrm>
              <a:off x="6545416" y="2353262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6777435" y="2585275"/>
              <a:ext cx="272952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50" b="1" dirty="0"/>
                <a:t>1</a:t>
              </a: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1041221" y="4445817"/>
            <a:ext cx="764258" cy="788159"/>
            <a:chOff x="1454804" y="2646689"/>
            <a:chExt cx="764258" cy="788159"/>
          </a:xfrm>
        </p:grpSpPr>
        <p:sp>
          <p:nvSpPr>
            <p:cNvPr id="62" name="Oval 61"/>
            <p:cNvSpPr/>
            <p:nvPr/>
          </p:nvSpPr>
          <p:spPr>
            <a:xfrm>
              <a:off x="1454804" y="2646689"/>
              <a:ext cx="757451" cy="788159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628790" y="2901245"/>
              <a:ext cx="590272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50" b="1" dirty="0"/>
                <a:t>100</a:t>
              </a: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4334596" y="3721997"/>
            <a:ext cx="757451" cy="788159"/>
            <a:chOff x="3771501" y="4302520"/>
            <a:chExt cx="757451" cy="788159"/>
          </a:xfrm>
        </p:grpSpPr>
        <p:sp>
          <p:nvSpPr>
            <p:cNvPr id="65" name="Oval 64"/>
            <p:cNvSpPr/>
            <p:nvPr/>
          </p:nvSpPr>
          <p:spPr>
            <a:xfrm>
              <a:off x="3771501" y="430252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3976221" y="4558100"/>
              <a:ext cx="467448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50" b="1" dirty="0"/>
                <a:t>10</a:t>
              </a: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4108831" y="4700373"/>
            <a:ext cx="757451" cy="788159"/>
            <a:chOff x="3771501" y="4302520"/>
            <a:chExt cx="757451" cy="788159"/>
          </a:xfrm>
        </p:grpSpPr>
        <p:sp>
          <p:nvSpPr>
            <p:cNvPr id="68" name="Oval 67"/>
            <p:cNvSpPr/>
            <p:nvPr/>
          </p:nvSpPr>
          <p:spPr>
            <a:xfrm>
              <a:off x="3771501" y="430252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3976221" y="4558100"/>
              <a:ext cx="467448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50" b="1" dirty="0"/>
                <a:t>10</a:t>
              </a: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3263776" y="4995559"/>
            <a:ext cx="757451" cy="788159"/>
            <a:chOff x="3771501" y="4302520"/>
            <a:chExt cx="757451" cy="788159"/>
          </a:xfrm>
        </p:grpSpPr>
        <p:sp>
          <p:nvSpPr>
            <p:cNvPr id="71" name="Oval 70"/>
            <p:cNvSpPr/>
            <p:nvPr/>
          </p:nvSpPr>
          <p:spPr>
            <a:xfrm>
              <a:off x="3771501" y="430252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3976221" y="4558100"/>
              <a:ext cx="467448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50" b="1" dirty="0"/>
                <a:t>10</a:t>
              </a: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4898847" y="4940277"/>
            <a:ext cx="757451" cy="788159"/>
            <a:chOff x="3771501" y="4302520"/>
            <a:chExt cx="757451" cy="788159"/>
          </a:xfrm>
        </p:grpSpPr>
        <p:sp>
          <p:nvSpPr>
            <p:cNvPr id="74" name="Oval 73"/>
            <p:cNvSpPr/>
            <p:nvPr/>
          </p:nvSpPr>
          <p:spPr>
            <a:xfrm>
              <a:off x="3771501" y="430252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3976221" y="4558100"/>
              <a:ext cx="467448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50" b="1" dirty="0"/>
                <a:t>10</a:t>
              </a: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6263736" y="4266571"/>
            <a:ext cx="757451" cy="788159"/>
            <a:chOff x="6545416" y="2353262"/>
            <a:chExt cx="757451" cy="788159"/>
          </a:xfrm>
        </p:grpSpPr>
        <p:sp>
          <p:nvSpPr>
            <p:cNvPr id="78" name="Oval 77"/>
            <p:cNvSpPr/>
            <p:nvPr/>
          </p:nvSpPr>
          <p:spPr>
            <a:xfrm>
              <a:off x="6545416" y="2353262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6777435" y="2585275"/>
              <a:ext cx="272952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50" b="1" dirty="0"/>
                <a:t>1</a:t>
              </a: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7129791" y="4277659"/>
            <a:ext cx="757451" cy="788159"/>
            <a:chOff x="6545416" y="2353262"/>
            <a:chExt cx="757451" cy="788159"/>
          </a:xfrm>
        </p:grpSpPr>
        <p:sp>
          <p:nvSpPr>
            <p:cNvPr id="81" name="Oval 80"/>
            <p:cNvSpPr/>
            <p:nvPr/>
          </p:nvSpPr>
          <p:spPr>
            <a:xfrm>
              <a:off x="6545416" y="2353262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6777435" y="2585275"/>
              <a:ext cx="272952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50" b="1" dirty="0"/>
                <a:t>1</a:t>
              </a:r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7995846" y="4288747"/>
            <a:ext cx="757451" cy="788159"/>
            <a:chOff x="6545416" y="2353262"/>
            <a:chExt cx="757451" cy="788159"/>
          </a:xfrm>
        </p:grpSpPr>
        <p:sp>
          <p:nvSpPr>
            <p:cNvPr id="84" name="Oval 83"/>
            <p:cNvSpPr/>
            <p:nvPr/>
          </p:nvSpPr>
          <p:spPr>
            <a:xfrm>
              <a:off x="6545416" y="2353262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6777435" y="2585275"/>
              <a:ext cx="272952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50" b="1" dirty="0"/>
                <a:t>1</a:t>
              </a: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6650146" y="5105994"/>
            <a:ext cx="757451" cy="788159"/>
            <a:chOff x="6545416" y="2353262"/>
            <a:chExt cx="757451" cy="788159"/>
          </a:xfrm>
        </p:grpSpPr>
        <p:sp>
          <p:nvSpPr>
            <p:cNvPr id="88" name="Oval 87"/>
            <p:cNvSpPr/>
            <p:nvPr/>
          </p:nvSpPr>
          <p:spPr>
            <a:xfrm>
              <a:off x="6545416" y="2353262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6777435" y="2585275"/>
              <a:ext cx="272952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50" b="1" dirty="0"/>
                <a:t>1</a:t>
              </a: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7555729" y="5116553"/>
            <a:ext cx="757451" cy="788159"/>
            <a:chOff x="6545416" y="2353262"/>
            <a:chExt cx="757451" cy="788159"/>
          </a:xfrm>
        </p:grpSpPr>
        <p:sp>
          <p:nvSpPr>
            <p:cNvPr id="91" name="Oval 90"/>
            <p:cNvSpPr/>
            <p:nvPr/>
          </p:nvSpPr>
          <p:spPr>
            <a:xfrm>
              <a:off x="6545416" y="2353262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6777435" y="2585275"/>
              <a:ext cx="272952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50" b="1" dirty="0"/>
                <a:t>1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880340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3027704" y="1656438"/>
            <a:ext cx="10236" cy="443211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6130868" y="1733194"/>
            <a:ext cx="10236" cy="443211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1" name="Group 10"/>
          <p:cNvGrpSpPr/>
          <p:nvPr/>
        </p:nvGrpSpPr>
        <p:grpSpPr>
          <a:xfrm>
            <a:off x="6516216" y="1761945"/>
            <a:ext cx="757451" cy="788159"/>
            <a:chOff x="6545416" y="2353262"/>
            <a:chExt cx="757451" cy="788159"/>
          </a:xfrm>
        </p:grpSpPr>
        <p:sp>
          <p:nvSpPr>
            <p:cNvPr id="19" name="Oval 18"/>
            <p:cNvSpPr/>
            <p:nvPr/>
          </p:nvSpPr>
          <p:spPr>
            <a:xfrm>
              <a:off x="6545416" y="2353262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777435" y="2585275"/>
              <a:ext cx="272952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50" b="1" dirty="0"/>
                <a:t>1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372425" y="3872492"/>
            <a:ext cx="757451" cy="788159"/>
            <a:chOff x="3771501" y="4302520"/>
            <a:chExt cx="757451" cy="788159"/>
          </a:xfrm>
        </p:grpSpPr>
        <p:sp>
          <p:nvSpPr>
            <p:cNvPr id="17" name="Oval 16"/>
            <p:cNvSpPr/>
            <p:nvPr/>
          </p:nvSpPr>
          <p:spPr>
            <a:xfrm>
              <a:off x="3771501" y="430252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3976221" y="4558100"/>
              <a:ext cx="467448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50" b="1" dirty="0"/>
                <a:t>10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716982" y="1901469"/>
            <a:ext cx="764258" cy="788159"/>
            <a:chOff x="1454804" y="2646689"/>
            <a:chExt cx="764258" cy="788159"/>
          </a:xfrm>
        </p:grpSpPr>
        <p:sp>
          <p:nvSpPr>
            <p:cNvPr id="6" name="Oval 5"/>
            <p:cNvSpPr/>
            <p:nvPr/>
          </p:nvSpPr>
          <p:spPr>
            <a:xfrm>
              <a:off x="1454804" y="2646689"/>
              <a:ext cx="757451" cy="788159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628790" y="2901245"/>
              <a:ext cx="590272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50" b="1" dirty="0"/>
                <a:t>100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762751" y="1895011"/>
            <a:ext cx="764258" cy="788159"/>
            <a:chOff x="1454804" y="2646689"/>
            <a:chExt cx="764258" cy="788159"/>
          </a:xfrm>
        </p:grpSpPr>
        <p:sp>
          <p:nvSpPr>
            <p:cNvPr id="44" name="Oval 43"/>
            <p:cNvSpPr/>
            <p:nvPr/>
          </p:nvSpPr>
          <p:spPr>
            <a:xfrm>
              <a:off x="1454804" y="2646689"/>
              <a:ext cx="757451" cy="788159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628790" y="2901245"/>
              <a:ext cx="590272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50" b="1" dirty="0"/>
                <a:t>100</a:t>
              </a: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7177004" y="2557985"/>
            <a:ext cx="757451" cy="788159"/>
            <a:chOff x="6545416" y="2353262"/>
            <a:chExt cx="757451" cy="788159"/>
          </a:xfrm>
        </p:grpSpPr>
        <p:sp>
          <p:nvSpPr>
            <p:cNvPr id="47" name="Oval 46"/>
            <p:cNvSpPr/>
            <p:nvPr/>
          </p:nvSpPr>
          <p:spPr>
            <a:xfrm>
              <a:off x="6545416" y="2353262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6777435" y="2585275"/>
              <a:ext cx="272952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50" b="1" dirty="0"/>
                <a:t>1</a:t>
              </a: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7505686" y="1680427"/>
            <a:ext cx="757451" cy="788159"/>
            <a:chOff x="6545416" y="2353262"/>
            <a:chExt cx="757451" cy="788159"/>
          </a:xfrm>
        </p:grpSpPr>
        <p:sp>
          <p:nvSpPr>
            <p:cNvPr id="50" name="Oval 49"/>
            <p:cNvSpPr/>
            <p:nvPr/>
          </p:nvSpPr>
          <p:spPr>
            <a:xfrm>
              <a:off x="6545416" y="2353262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6777435" y="2585275"/>
              <a:ext cx="272952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50" b="1" dirty="0"/>
                <a:t>1</a:t>
              </a: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6338812" y="2700599"/>
            <a:ext cx="757451" cy="788159"/>
            <a:chOff x="6545416" y="2353262"/>
            <a:chExt cx="757451" cy="788159"/>
          </a:xfrm>
        </p:grpSpPr>
        <p:sp>
          <p:nvSpPr>
            <p:cNvPr id="53" name="Oval 52"/>
            <p:cNvSpPr/>
            <p:nvPr/>
          </p:nvSpPr>
          <p:spPr>
            <a:xfrm>
              <a:off x="6545416" y="2353262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6777435" y="2585275"/>
              <a:ext cx="272952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50" b="1" dirty="0"/>
                <a:t>1</a:t>
              </a: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7819535" y="3157765"/>
            <a:ext cx="757451" cy="788159"/>
            <a:chOff x="6545416" y="2353262"/>
            <a:chExt cx="757451" cy="788159"/>
          </a:xfrm>
        </p:grpSpPr>
        <p:sp>
          <p:nvSpPr>
            <p:cNvPr id="56" name="Oval 55"/>
            <p:cNvSpPr/>
            <p:nvPr/>
          </p:nvSpPr>
          <p:spPr>
            <a:xfrm>
              <a:off x="6545416" y="2353262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6777435" y="2585275"/>
              <a:ext cx="272952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50" b="1" dirty="0"/>
                <a:t>1</a:t>
              </a: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8208491" y="2306519"/>
            <a:ext cx="757451" cy="788159"/>
            <a:chOff x="6545416" y="2353262"/>
            <a:chExt cx="757451" cy="788159"/>
          </a:xfrm>
        </p:grpSpPr>
        <p:sp>
          <p:nvSpPr>
            <p:cNvPr id="59" name="Oval 58"/>
            <p:cNvSpPr/>
            <p:nvPr/>
          </p:nvSpPr>
          <p:spPr>
            <a:xfrm>
              <a:off x="6545416" y="2353262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6777435" y="2585275"/>
              <a:ext cx="272952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50" b="1" dirty="0"/>
                <a:t>1</a:t>
              </a: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1041221" y="4445817"/>
            <a:ext cx="764258" cy="788159"/>
            <a:chOff x="1454804" y="2646689"/>
            <a:chExt cx="764258" cy="788159"/>
          </a:xfrm>
        </p:grpSpPr>
        <p:sp>
          <p:nvSpPr>
            <p:cNvPr id="62" name="Oval 61"/>
            <p:cNvSpPr/>
            <p:nvPr/>
          </p:nvSpPr>
          <p:spPr>
            <a:xfrm>
              <a:off x="1454804" y="2646689"/>
              <a:ext cx="757451" cy="788159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628790" y="2901245"/>
              <a:ext cx="590272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50" b="1" dirty="0"/>
                <a:t>100</a:t>
              </a: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4334596" y="3721997"/>
            <a:ext cx="757451" cy="788159"/>
            <a:chOff x="3771501" y="4302520"/>
            <a:chExt cx="757451" cy="788159"/>
          </a:xfrm>
        </p:grpSpPr>
        <p:sp>
          <p:nvSpPr>
            <p:cNvPr id="65" name="Oval 64"/>
            <p:cNvSpPr/>
            <p:nvPr/>
          </p:nvSpPr>
          <p:spPr>
            <a:xfrm>
              <a:off x="3771501" y="430252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3976221" y="4558100"/>
              <a:ext cx="467448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50" b="1" dirty="0"/>
                <a:t>10</a:t>
              </a: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4108831" y="4700373"/>
            <a:ext cx="757451" cy="788159"/>
            <a:chOff x="3771501" y="4302520"/>
            <a:chExt cx="757451" cy="788159"/>
          </a:xfrm>
        </p:grpSpPr>
        <p:sp>
          <p:nvSpPr>
            <p:cNvPr id="68" name="Oval 67"/>
            <p:cNvSpPr/>
            <p:nvPr/>
          </p:nvSpPr>
          <p:spPr>
            <a:xfrm>
              <a:off x="3771501" y="430252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3976221" y="4558100"/>
              <a:ext cx="467448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50" b="1" dirty="0"/>
                <a:t>10</a:t>
              </a: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3263776" y="4995559"/>
            <a:ext cx="757451" cy="788159"/>
            <a:chOff x="3771501" y="4302520"/>
            <a:chExt cx="757451" cy="788159"/>
          </a:xfrm>
        </p:grpSpPr>
        <p:sp>
          <p:nvSpPr>
            <p:cNvPr id="71" name="Oval 70"/>
            <p:cNvSpPr/>
            <p:nvPr/>
          </p:nvSpPr>
          <p:spPr>
            <a:xfrm>
              <a:off x="3771501" y="430252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3976221" y="4558100"/>
              <a:ext cx="467448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50" b="1" dirty="0"/>
                <a:t>10</a:t>
              </a: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4898847" y="4940277"/>
            <a:ext cx="757451" cy="788159"/>
            <a:chOff x="3771501" y="4302520"/>
            <a:chExt cx="757451" cy="788159"/>
          </a:xfrm>
        </p:grpSpPr>
        <p:sp>
          <p:nvSpPr>
            <p:cNvPr id="74" name="Oval 73"/>
            <p:cNvSpPr/>
            <p:nvPr/>
          </p:nvSpPr>
          <p:spPr>
            <a:xfrm>
              <a:off x="3771501" y="430252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3976221" y="4558100"/>
              <a:ext cx="467448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50" b="1" dirty="0"/>
                <a:t>10</a:t>
              </a: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6263736" y="4266571"/>
            <a:ext cx="757451" cy="788159"/>
            <a:chOff x="6545416" y="2353262"/>
            <a:chExt cx="757451" cy="788159"/>
          </a:xfrm>
        </p:grpSpPr>
        <p:sp>
          <p:nvSpPr>
            <p:cNvPr id="78" name="Oval 77"/>
            <p:cNvSpPr/>
            <p:nvPr/>
          </p:nvSpPr>
          <p:spPr>
            <a:xfrm>
              <a:off x="6545416" y="2353262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6777435" y="2585275"/>
              <a:ext cx="272952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50" b="1" dirty="0"/>
                <a:t>1</a:t>
              </a: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7129791" y="4277659"/>
            <a:ext cx="757451" cy="788159"/>
            <a:chOff x="6545416" y="2353262"/>
            <a:chExt cx="757451" cy="788159"/>
          </a:xfrm>
        </p:grpSpPr>
        <p:sp>
          <p:nvSpPr>
            <p:cNvPr id="81" name="Oval 80"/>
            <p:cNvSpPr/>
            <p:nvPr/>
          </p:nvSpPr>
          <p:spPr>
            <a:xfrm>
              <a:off x="6545416" y="2353262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6777435" y="2585275"/>
              <a:ext cx="272952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50" b="1" dirty="0"/>
                <a:t>1</a:t>
              </a:r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7995846" y="4288747"/>
            <a:ext cx="757451" cy="788159"/>
            <a:chOff x="6545416" y="2353262"/>
            <a:chExt cx="757451" cy="788159"/>
          </a:xfrm>
        </p:grpSpPr>
        <p:sp>
          <p:nvSpPr>
            <p:cNvPr id="84" name="Oval 83"/>
            <p:cNvSpPr/>
            <p:nvPr/>
          </p:nvSpPr>
          <p:spPr>
            <a:xfrm>
              <a:off x="6545416" y="2353262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6777435" y="2585275"/>
              <a:ext cx="272952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50" b="1" dirty="0"/>
                <a:t>1</a:t>
              </a: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6650146" y="5105994"/>
            <a:ext cx="757451" cy="788159"/>
            <a:chOff x="6545416" y="2353262"/>
            <a:chExt cx="757451" cy="788159"/>
          </a:xfrm>
        </p:grpSpPr>
        <p:sp>
          <p:nvSpPr>
            <p:cNvPr id="88" name="Oval 87"/>
            <p:cNvSpPr/>
            <p:nvPr/>
          </p:nvSpPr>
          <p:spPr>
            <a:xfrm>
              <a:off x="6545416" y="2353262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6777435" y="2585275"/>
              <a:ext cx="272952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50" b="1" dirty="0"/>
                <a:t>1</a:t>
              </a: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7555729" y="5116553"/>
            <a:ext cx="757451" cy="788159"/>
            <a:chOff x="6545416" y="2353262"/>
            <a:chExt cx="757451" cy="788159"/>
          </a:xfrm>
        </p:grpSpPr>
        <p:sp>
          <p:nvSpPr>
            <p:cNvPr id="91" name="Oval 90"/>
            <p:cNvSpPr/>
            <p:nvPr/>
          </p:nvSpPr>
          <p:spPr>
            <a:xfrm>
              <a:off x="6545416" y="2353262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6777435" y="2585275"/>
              <a:ext cx="272952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50" b="1" dirty="0"/>
                <a:t>1</a:t>
              </a: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6804061" y="3463868"/>
            <a:ext cx="757451" cy="788159"/>
            <a:chOff x="3771501" y="4302520"/>
            <a:chExt cx="757451" cy="788159"/>
          </a:xfrm>
        </p:grpSpPr>
        <p:sp>
          <p:nvSpPr>
            <p:cNvPr id="86" name="Oval 85"/>
            <p:cNvSpPr/>
            <p:nvPr/>
          </p:nvSpPr>
          <p:spPr>
            <a:xfrm>
              <a:off x="3771501" y="430252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3976221" y="4558100"/>
              <a:ext cx="467448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50" b="1" dirty="0"/>
                <a:t>10</a:t>
              </a:r>
            </a:p>
          </p:txBody>
        </p:sp>
      </p:grpSp>
      <p:sp>
        <p:nvSpPr>
          <p:cNvPr id="94" name="TextBox 93"/>
          <p:cNvSpPr txBox="1"/>
          <p:nvPr/>
        </p:nvSpPr>
        <p:spPr>
          <a:xfrm>
            <a:off x="3224365" y="458881"/>
            <a:ext cx="26299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latin typeface="Euphemia" panose="020B0503040102020104" pitchFamily="34" charset="0"/>
              </a:rPr>
              <a:t>206 + 155</a:t>
            </a:r>
            <a:endParaRPr lang="en-GB" sz="3600" dirty="0">
              <a:latin typeface="Euphemia" panose="020B05030401020201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78008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 L -0.2533 -0.11181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74" y="-56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8026" y="1784710"/>
            <a:ext cx="8554934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dirty="0">
                <a:latin typeface="Euphemia" panose="020B0503040102020104" pitchFamily="34" charset="0"/>
              </a:rPr>
              <a:t>Can you </a:t>
            </a:r>
            <a:r>
              <a:rPr lang="en-GB" sz="2700" dirty="0" smtClean="0">
                <a:latin typeface="Euphemia" panose="020B0503040102020104" pitchFamily="34" charset="0"/>
              </a:rPr>
              <a:t>write down a sum of two three digit numbers where there </a:t>
            </a:r>
            <a:r>
              <a:rPr lang="en-GB" sz="2700" dirty="0">
                <a:latin typeface="Euphemia" panose="020B0503040102020104" pitchFamily="34" charset="0"/>
              </a:rPr>
              <a:t>will need </a:t>
            </a:r>
            <a:r>
              <a:rPr lang="en-GB" sz="2700" dirty="0" smtClean="0">
                <a:latin typeface="Euphemia" panose="020B0503040102020104" pitchFamily="34" charset="0"/>
              </a:rPr>
              <a:t>to </a:t>
            </a:r>
            <a:r>
              <a:rPr lang="en-GB" sz="2700" dirty="0">
                <a:latin typeface="Euphemia" panose="020B0503040102020104" pitchFamily="34" charset="0"/>
              </a:rPr>
              <a:t>be </a:t>
            </a:r>
            <a:r>
              <a:rPr lang="en-GB" sz="2700" dirty="0" smtClean="0">
                <a:latin typeface="Euphemia" panose="020B0503040102020104" pitchFamily="34" charset="0"/>
              </a:rPr>
              <a:t>an exchange </a:t>
            </a:r>
            <a:r>
              <a:rPr lang="en-GB" sz="2700" dirty="0">
                <a:latin typeface="Euphemia" panose="020B0503040102020104" pitchFamily="34" charset="0"/>
              </a:rPr>
              <a:t>to the hundreds but not the tens?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0747" y="3505842"/>
            <a:ext cx="8729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dirty="0">
                <a:latin typeface="Euphemia" panose="020B0503040102020104" pitchFamily="34" charset="0"/>
              </a:rPr>
              <a:t>Can you </a:t>
            </a:r>
            <a:r>
              <a:rPr lang="en-GB" sz="2700" dirty="0" smtClean="0">
                <a:latin typeface="Euphemia" panose="020B0503040102020104" pitchFamily="34" charset="0"/>
              </a:rPr>
              <a:t>write </a:t>
            </a:r>
            <a:r>
              <a:rPr lang="en-GB" sz="2700" dirty="0">
                <a:latin typeface="Euphemia" panose="020B0503040102020104" pitchFamily="34" charset="0"/>
              </a:rPr>
              <a:t>one that will carry over in the tens, hundreds and thousands?</a:t>
            </a:r>
          </a:p>
        </p:txBody>
      </p:sp>
      <p:sp>
        <p:nvSpPr>
          <p:cNvPr id="6" name="Rectangle 5"/>
          <p:cNvSpPr/>
          <p:nvPr/>
        </p:nvSpPr>
        <p:spPr>
          <a:xfrm>
            <a:off x="422656" y="349820"/>
            <a:ext cx="263405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kern="0" dirty="0" smtClean="0">
                <a:solidFill>
                  <a:schemeClr val="tx2"/>
                </a:solidFill>
                <a:latin typeface="Euphemia" panose="020B0503040102020104" pitchFamily="34" charset="0"/>
                <a:ea typeface="+mj-ea"/>
                <a:cs typeface="+mj-cs"/>
              </a:rPr>
              <a:t>Challenge:</a:t>
            </a:r>
            <a:endParaRPr lang="en-GB" sz="4000" kern="0" dirty="0">
              <a:solidFill>
                <a:schemeClr val="tx2"/>
              </a:solidFill>
              <a:latin typeface="Euphemia" panose="020B0503040102020104" pitchFamily="34" charset="0"/>
              <a:ea typeface="+mj-ea"/>
              <a:cs typeface="+mj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4455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0081" y="318791"/>
            <a:ext cx="8554934" cy="683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Euphemia" panose="020B0503040102020104" pitchFamily="34" charset="0"/>
              </a:rPr>
              <a:t>In your pairs use the place value counters and boards to complete the following question. </a:t>
            </a:r>
          </a:p>
          <a:p>
            <a:endParaRPr lang="en-GB" sz="2800" dirty="0" smtClean="0">
              <a:latin typeface="Euphemia" panose="020B0503040102020104" pitchFamily="34" charset="0"/>
            </a:endParaRPr>
          </a:p>
          <a:p>
            <a:r>
              <a:rPr lang="en-GB" sz="2800" dirty="0" smtClean="0">
                <a:latin typeface="Euphemia" panose="020B0503040102020104" pitchFamily="34" charset="0"/>
              </a:rPr>
              <a:t>One person must use the place value counters whilst the other person records what you are doing on a white board.</a:t>
            </a:r>
          </a:p>
          <a:p>
            <a:endParaRPr lang="en-GB" sz="2700" dirty="0">
              <a:latin typeface="Euphemia" panose="020B0503040102020104" pitchFamily="34" charset="0"/>
            </a:endParaRPr>
          </a:p>
          <a:p>
            <a:pPr algn="ctr"/>
            <a:r>
              <a:rPr lang="en-GB" sz="66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uphemia" panose="020B0503040102020104" pitchFamily="34" charset="0"/>
              </a:rPr>
              <a:t>19.4 </a:t>
            </a:r>
            <a:r>
              <a:rPr lang="en-GB" sz="66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uphemia" panose="020B0503040102020104" pitchFamily="34" charset="0"/>
              </a:rPr>
              <a:t>+ </a:t>
            </a:r>
            <a:r>
              <a:rPr lang="en-GB" sz="66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uphemia" panose="020B0503040102020104" pitchFamily="34" charset="0"/>
              </a:rPr>
              <a:t>6.5</a:t>
            </a:r>
          </a:p>
          <a:p>
            <a:pPr algn="ctr"/>
            <a:endParaRPr lang="en-GB" b="1" dirty="0" smtClean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uphemia" panose="020B0503040102020104" pitchFamily="34" charset="0"/>
            </a:endParaRPr>
          </a:p>
          <a:p>
            <a:pPr lvl="0" algn="ctr"/>
            <a:r>
              <a:rPr lang="en-GB" sz="66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uphemia" panose="020B0503040102020104" pitchFamily="34" charset="0"/>
              </a:rPr>
              <a:t>0.8 + 0.47</a:t>
            </a:r>
          </a:p>
          <a:p>
            <a:pPr algn="ctr"/>
            <a:endParaRPr lang="en-GB" sz="6600" b="1" dirty="0" smtClean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uphemia" panose="020B0503040102020104" pitchFamily="34" charset="0"/>
            </a:endParaRPr>
          </a:p>
          <a:p>
            <a:pPr algn="ctr"/>
            <a:endParaRPr lang="en-GB" sz="2700" dirty="0">
              <a:latin typeface="Euphemia" panose="020B05030401020201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57903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49623" y="383268"/>
            <a:ext cx="8404412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en-GB" altLang="en-US" sz="2000" b="1" dirty="0" smtClean="0">
                <a:solidFill>
                  <a:srgbClr val="000000"/>
                </a:solidFill>
                <a:latin typeface="Euphemia" panose="020B0503040102020104" pitchFamily="34" charset="0"/>
                <a:cs typeface="Tahoma" panose="020B0604030504040204" pitchFamily="34" charset="0"/>
              </a:rPr>
              <a:t>In your pairs:</a:t>
            </a:r>
          </a:p>
          <a:p>
            <a:pPr lvl="0">
              <a:spcBef>
                <a:spcPct val="0"/>
              </a:spcBef>
            </a:pPr>
            <a:endParaRPr lang="en-GB" altLang="en-US" sz="2000" b="1" dirty="0">
              <a:solidFill>
                <a:srgbClr val="000000"/>
              </a:solidFill>
              <a:latin typeface="Euphemia" panose="020B0503040102020104" pitchFamily="34" charset="0"/>
              <a:cs typeface="Tahoma" panose="020B0604030504040204" pitchFamily="34" charset="0"/>
            </a:endParaRPr>
          </a:p>
          <a:p>
            <a:pPr lvl="0">
              <a:spcBef>
                <a:spcPct val="0"/>
              </a:spcBef>
            </a:pPr>
            <a:r>
              <a:rPr lang="en-GB" altLang="en-US" sz="2000" dirty="0" smtClean="0">
                <a:solidFill>
                  <a:srgbClr val="000000"/>
                </a:solidFill>
                <a:latin typeface="Euphemia" panose="020B0503040102020104" pitchFamily="34" charset="0"/>
                <a:cs typeface="Tahoma" panose="020B0604030504040204" pitchFamily="34" charset="0"/>
              </a:rPr>
              <a:t>The same student in my other class also answered some subtraction questions.  </a:t>
            </a:r>
            <a:r>
              <a:rPr lang="en-GB" altLang="en-US" sz="2000" dirty="0" smtClean="0">
                <a:solidFill>
                  <a:srgbClr val="000000"/>
                </a:solidFill>
                <a:latin typeface="Euphemia" panose="020B0503040102020104" pitchFamily="34" charset="0"/>
                <a:cs typeface="Tahoma" panose="020B0604030504040204" pitchFamily="34" charset="0"/>
              </a:rPr>
              <a:t>They </a:t>
            </a:r>
            <a:r>
              <a:rPr lang="en-GB" altLang="en-US" sz="2000" dirty="0">
                <a:solidFill>
                  <a:srgbClr val="000000"/>
                </a:solidFill>
                <a:latin typeface="Euphemia" panose="020B0503040102020104" pitchFamily="34" charset="0"/>
                <a:cs typeface="Tahoma" panose="020B0604030504040204" pitchFamily="34" charset="0"/>
              </a:rPr>
              <a:t>have used the same method for each one.</a:t>
            </a:r>
          </a:p>
          <a:p>
            <a:pPr lvl="0">
              <a:spcBef>
                <a:spcPct val="0"/>
              </a:spcBef>
            </a:pPr>
            <a:endParaRPr lang="en-GB" altLang="en-US" sz="2000" dirty="0">
              <a:solidFill>
                <a:srgbClr val="000000"/>
              </a:solidFill>
              <a:latin typeface="Euphemia" panose="020B0503040102020104" pitchFamily="34" charset="0"/>
              <a:cs typeface="Tahoma" panose="020B0604030504040204" pitchFamily="34" charset="0"/>
            </a:endParaRPr>
          </a:p>
          <a:p>
            <a:pPr lvl="0">
              <a:spcBef>
                <a:spcPct val="0"/>
              </a:spcBef>
            </a:pPr>
            <a:r>
              <a:rPr lang="en-GB" altLang="en-US" sz="2000" dirty="0">
                <a:solidFill>
                  <a:srgbClr val="000000"/>
                </a:solidFill>
                <a:latin typeface="Euphemia" panose="020B0503040102020104" pitchFamily="34" charset="0"/>
                <a:cs typeface="Tahoma" panose="020B0604030504040204" pitchFamily="34" charset="0"/>
              </a:rPr>
              <a:t>Which are correct and which are </a:t>
            </a:r>
            <a:r>
              <a:rPr lang="en-GB" altLang="en-US" sz="2000" dirty="0" smtClean="0">
                <a:solidFill>
                  <a:srgbClr val="000000"/>
                </a:solidFill>
                <a:latin typeface="Euphemia" panose="020B0503040102020104" pitchFamily="34" charset="0"/>
                <a:cs typeface="Tahoma" panose="020B0604030504040204" pitchFamily="34" charset="0"/>
              </a:rPr>
              <a:t>incorrect and why?</a:t>
            </a:r>
            <a:endParaRPr lang="en-GB" altLang="en-US" sz="2000" dirty="0">
              <a:solidFill>
                <a:srgbClr val="000000"/>
              </a:solidFill>
              <a:latin typeface="Euphemia" panose="020B0503040102020104" pitchFamily="34" charset="0"/>
              <a:cs typeface="Tahoma" panose="020B0604030504040204" pitchFamily="34" charset="0"/>
            </a:endParaRPr>
          </a:p>
          <a:p>
            <a:pPr lvl="0">
              <a:spcBef>
                <a:spcPct val="0"/>
              </a:spcBef>
            </a:pPr>
            <a:endParaRPr lang="en-GB" altLang="en-US" sz="2000" dirty="0">
              <a:solidFill>
                <a:srgbClr val="000000"/>
              </a:solidFill>
              <a:latin typeface="Euphemia" panose="020B0503040102020104" pitchFamily="34" charset="0"/>
              <a:cs typeface="Tahoma" panose="020B0604030504040204" pitchFamily="34" charset="0"/>
            </a:endParaRPr>
          </a:p>
          <a:p>
            <a:pPr lvl="0">
              <a:spcBef>
                <a:spcPct val="0"/>
              </a:spcBef>
            </a:pPr>
            <a:r>
              <a:rPr lang="en-GB" altLang="en-US" sz="2000" b="1" dirty="0">
                <a:solidFill>
                  <a:srgbClr val="000000"/>
                </a:solidFill>
                <a:latin typeface="Euphemia" panose="020B0503040102020104" pitchFamily="34" charset="0"/>
                <a:cs typeface="Tahoma" panose="020B0604030504040204" pitchFamily="34" charset="0"/>
              </a:rPr>
              <a:t>For the ones that are incorrect, </a:t>
            </a:r>
            <a:r>
              <a:rPr lang="en-GB" altLang="en-US" sz="2000" b="1" dirty="0" smtClean="0">
                <a:solidFill>
                  <a:srgbClr val="000000"/>
                </a:solidFill>
                <a:latin typeface="Euphemia" panose="020B0503040102020104" pitchFamily="34" charset="0"/>
                <a:cs typeface="Tahoma" panose="020B0604030504040204" pitchFamily="34" charset="0"/>
              </a:rPr>
              <a:t>can you use the place value counters to explain to them how they should alter their method and why.</a:t>
            </a:r>
            <a:endParaRPr lang="en-GB" altLang="en-US" sz="2000" b="1" dirty="0" smtClean="0">
              <a:solidFill>
                <a:srgbClr val="000000"/>
              </a:solidFill>
              <a:latin typeface="Euphemia" panose="020B0503040102020104" pitchFamily="34" charset="0"/>
              <a:cs typeface="Tahoma" panose="020B0604030504040204" pitchFamily="34" charset="0"/>
            </a:endParaRPr>
          </a:p>
          <a:p>
            <a:pPr lvl="0">
              <a:spcBef>
                <a:spcPct val="0"/>
              </a:spcBef>
            </a:pPr>
            <a:endParaRPr lang="en-GB" altLang="en-US" sz="2000" b="1" dirty="0">
              <a:solidFill>
                <a:srgbClr val="000000"/>
              </a:solidFill>
              <a:latin typeface="Euphemia" panose="020B0503040102020104" pitchFamily="34" charset="0"/>
              <a:cs typeface="Tahoma" panose="020B0604030504040204" pitchFamily="34" charset="0"/>
            </a:endParaRPr>
          </a:p>
          <a:p>
            <a:pPr lvl="0">
              <a:spcBef>
                <a:spcPct val="0"/>
              </a:spcBef>
            </a:pPr>
            <a:endParaRPr lang="en-GB" altLang="en-US" sz="2000" b="1" dirty="0" smtClean="0">
              <a:solidFill>
                <a:srgbClr val="000000"/>
              </a:solidFill>
              <a:latin typeface="Euphemia" panose="020B0503040102020104" pitchFamily="34" charset="0"/>
              <a:cs typeface="Tahoma" panose="020B0604030504040204" pitchFamily="34" charset="0"/>
            </a:endParaRPr>
          </a:p>
          <a:p>
            <a:pPr lvl="0">
              <a:spcBef>
                <a:spcPct val="0"/>
              </a:spcBef>
            </a:pPr>
            <a:endParaRPr lang="en-GB" altLang="en-US" sz="2000" b="1" dirty="0">
              <a:solidFill>
                <a:srgbClr val="000000"/>
              </a:solidFill>
              <a:latin typeface="Euphemia" panose="020B0503040102020104" pitchFamily="34" charset="0"/>
              <a:cs typeface="Tahoma" panose="020B0604030504040204" pitchFamily="34" charset="0"/>
            </a:endParaRPr>
          </a:p>
          <a:p>
            <a:pPr lvl="0">
              <a:spcBef>
                <a:spcPct val="0"/>
              </a:spcBef>
            </a:pPr>
            <a:endParaRPr lang="en-GB" altLang="en-US" sz="2000" dirty="0" smtClean="0">
              <a:solidFill>
                <a:srgbClr val="000000"/>
              </a:solidFill>
              <a:latin typeface="Euphemia" panose="020B0503040102020104" pitchFamily="34" charset="0"/>
              <a:cs typeface="Tahoma" panose="020B0604030504040204" pitchFamily="34" charset="0"/>
            </a:endParaRPr>
          </a:p>
        </p:txBody>
      </p:sp>
      <p:pic>
        <p:nvPicPr>
          <p:cNvPr id="3" name="Picture 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247" y="3609883"/>
            <a:ext cx="8459788" cy="240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50412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3487" y="312875"/>
            <a:ext cx="5761514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0"/>
              </a:spcBef>
            </a:pPr>
            <a:r>
              <a:rPr lang="en-GB" altLang="en-US" b="1" dirty="0" smtClean="0">
                <a:solidFill>
                  <a:srgbClr val="000000"/>
                </a:solidFill>
                <a:latin typeface="Euphemia" panose="020B0503040102020104" pitchFamily="34" charset="0"/>
                <a:cs typeface="Tahoma" panose="020B0604030504040204" pitchFamily="34" charset="0"/>
              </a:rPr>
              <a:t>To finish…</a:t>
            </a:r>
          </a:p>
          <a:p>
            <a:pPr lvl="0">
              <a:spcBef>
                <a:spcPct val="0"/>
              </a:spcBef>
            </a:pPr>
            <a:endParaRPr lang="en-GB" altLang="en-US" b="1" dirty="0">
              <a:solidFill>
                <a:srgbClr val="000000"/>
              </a:solidFill>
              <a:latin typeface="Euphemia" panose="020B0503040102020104" pitchFamily="34" charset="0"/>
              <a:cs typeface="Tahoma" panose="020B0604030504040204" pitchFamily="34" charset="0"/>
            </a:endParaRPr>
          </a:p>
          <a:p>
            <a:pPr lvl="0">
              <a:spcBef>
                <a:spcPct val="0"/>
              </a:spcBef>
            </a:pPr>
            <a:r>
              <a:rPr lang="en-GB" altLang="en-US" dirty="0" smtClean="0">
                <a:solidFill>
                  <a:srgbClr val="000000"/>
                </a:solidFill>
                <a:latin typeface="Euphemia" panose="020B0503040102020104" pitchFamily="34" charset="0"/>
                <a:cs typeface="Tahoma" panose="020B0604030504040204" pitchFamily="34" charset="0"/>
              </a:rPr>
              <a:t>Decimals </a:t>
            </a:r>
            <a:r>
              <a:rPr lang="en-GB" altLang="en-US" dirty="0" err="1" smtClean="0">
                <a:solidFill>
                  <a:srgbClr val="000000"/>
                </a:solidFill>
                <a:latin typeface="Euphemia" panose="020B0503040102020104" pitchFamily="34" charset="0"/>
                <a:cs typeface="Tahoma" panose="020B0604030504040204" pitchFamily="34" charset="0"/>
              </a:rPr>
              <a:t>Tarsia</a:t>
            </a:r>
            <a:endParaRPr lang="en-GB" altLang="en-US" dirty="0" smtClean="0">
              <a:solidFill>
                <a:srgbClr val="000000"/>
              </a:solidFill>
              <a:latin typeface="Euphemia" panose="020B0503040102020104" pitchFamily="34" charset="0"/>
              <a:cs typeface="Tahoma" panose="020B0604030504040204" pitchFamily="34" charset="0"/>
            </a:endParaRPr>
          </a:p>
          <a:p>
            <a:pPr lvl="0">
              <a:spcBef>
                <a:spcPct val="0"/>
              </a:spcBef>
            </a:pPr>
            <a:endParaRPr lang="en-GB" altLang="en-US" dirty="0">
              <a:solidFill>
                <a:srgbClr val="000000"/>
              </a:solidFill>
              <a:latin typeface="Euphemia" panose="020B0503040102020104" pitchFamily="34" charset="0"/>
              <a:cs typeface="Tahoma" panose="020B0604030504040204" pitchFamily="34" charset="0"/>
            </a:endParaRPr>
          </a:p>
          <a:p>
            <a:pPr lvl="0">
              <a:spcBef>
                <a:spcPct val="0"/>
              </a:spcBef>
            </a:pPr>
            <a:r>
              <a:rPr lang="en-GB" altLang="en-US" dirty="0" smtClean="0">
                <a:solidFill>
                  <a:srgbClr val="000000"/>
                </a:solidFill>
                <a:latin typeface="Euphemia" panose="020B0503040102020104" pitchFamily="34" charset="0"/>
                <a:cs typeface="Tahoma" panose="020B0604030504040204" pitchFamily="34" charset="0"/>
              </a:rPr>
              <a:t>Can you join up the pieces to make a large hexagon?</a:t>
            </a:r>
            <a:endParaRPr lang="en-GB" altLang="en-US" dirty="0">
              <a:solidFill>
                <a:srgbClr val="000000"/>
              </a:solidFill>
              <a:latin typeface="Euphemia" panose="020B0503040102020104" pitchFamily="34" charset="0"/>
              <a:cs typeface="Tahoma" panose="020B060403050404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313677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1282" y="128770"/>
            <a:ext cx="8019451" cy="660820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41282" y="249793"/>
            <a:ext cx="9412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0"/>
              </a:spcBef>
            </a:pPr>
            <a:r>
              <a:rPr lang="en-GB" altLang="en-US" b="1" dirty="0" smtClean="0">
                <a:solidFill>
                  <a:srgbClr val="FF0000"/>
                </a:solidFill>
                <a:latin typeface="Euphemia" panose="020B0503040102020104" pitchFamily="34" charset="0"/>
                <a:cs typeface="Tahoma" panose="020B0604030504040204" pitchFamily="34" charset="0"/>
              </a:rPr>
              <a:t>Answer</a:t>
            </a:r>
            <a:endParaRPr lang="en-GB" altLang="en-US" b="1" dirty="0">
              <a:solidFill>
                <a:srgbClr val="FF0000"/>
              </a:solidFill>
              <a:latin typeface="Euphemia" panose="020B0503040102020104" pitchFamily="34" charset="0"/>
              <a:cs typeface="Tahoma" panose="020B060403050404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6385366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E88A935B-F5CE-4B14-AAE3-A7ADD2A7AEF8}" vid="{04D0190D-147C-4550-8027-F53385732A7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Bluecoat</Template>
  <TotalTime>2583</TotalTime>
  <Words>476</Words>
  <Application>Microsoft Office PowerPoint</Application>
  <PresentationFormat>On-screen Show (4:3)</PresentationFormat>
  <Paragraphs>186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Comic Sans MS</vt:lpstr>
      <vt:lpstr>Euphemia</vt:lpstr>
      <vt:lpstr>Tahoma</vt:lpstr>
      <vt:lpstr>Bluecoat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staff</dc:creator>
  <cp:lastModifiedBy>staff</cp:lastModifiedBy>
  <cp:revision>10</cp:revision>
  <dcterms:created xsi:type="dcterms:W3CDTF">2016-05-19T19:03:46Z</dcterms:created>
  <dcterms:modified xsi:type="dcterms:W3CDTF">2016-06-14T20:25:56Z</dcterms:modified>
</cp:coreProperties>
</file>