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61" r:id="rId4"/>
    <p:sldId id="262" r:id="rId5"/>
    <p:sldId id="264" r:id="rId6"/>
    <p:sldId id="265" r:id="rId7"/>
    <p:sldId id="269" r:id="rId8"/>
    <p:sldId id="270" r:id="rId9"/>
    <p:sldId id="266" r:id="rId10"/>
    <p:sldId id="267" r:id="rId11"/>
    <p:sldId id="259" r:id="rId12"/>
    <p:sldId id="271" r:id="rId13"/>
    <p:sldId id="27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-882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 bwMode="auto">
          <a:xfrm>
            <a:off x="2192651" y="3102151"/>
            <a:ext cx="4176264" cy="540060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sz="2400" dirty="0" smtClean="0">
                <a:solidFill>
                  <a:srgbClr val="000000"/>
                </a:solidFill>
              </a:rPr>
              <a:t>                 </a:t>
            </a:r>
            <a:r>
              <a:rPr lang="en-GB" sz="3600" dirty="0" smtClean="0">
                <a:solidFill>
                  <a:srgbClr val="000000"/>
                </a:solidFill>
              </a:rPr>
              <a:t>7 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3416787" y="3642211"/>
            <a:ext cx="2952128" cy="540060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dirty="0" smtClean="0">
                <a:solidFill>
                  <a:srgbClr val="000000"/>
                </a:solidFill>
              </a:rPr>
              <a:t>      </a:t>
            </a:r>
            <a:r>
              <a:rPr lang="en-GB" dirty="0" smtClean="0">
                <a:solidFill>
                  <a:srgbClr val="000000"/>
                </a:solidFill>
              </a:rPr>
              <a:t>      </a:t>
            </a:r>
            <a:r>
              <a:rPr lang="en-GB" sz="3600" dirty="0" smtClean="0">
                <a:solidFill>
                  <a:srgbClr val="000000"/>
                </a:solidFill>
              </a:rPr>
              <a:t>5</a:t>
            </a:r>
            <a:endParaRPr lang="en-GB" sz="3600" dirty="0" smtClean="0">
              <a:solidFill>
                <a:srgbClr val="000000"/>
              </a:solidFill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2192651" y="3642211"/>
            <a:ext cx="1224136" cy="54006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sz="3200" dirty="0" smtClean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5880" y="447471"/>
            <a:ext cx="6721059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 smtClean="0">
                <a:latin typeface="Euphemia" panose="020B0503040102020104" pitchFamily="34" charset="0"/>
              </a:rPr>
              <a:t>On your whiteboards:</a:t>
            </a:r>
          </a:p>
          <a:p>
            <a:endParaRPr lang="en-GB" sz="2700" dirty="0" smtClean="0">
              <a:latin typeface="Euphemia" panose="020B0503040102020104" pitchFamily="34" charset="0"/>
            </a:endParaRPr>
          </a:p>
          <a:p>
            <a:endParaRPr lang="en-GB" sz="2700" dirty="0" smtClean="0">
              <a:latin typeface="Euphemia" panose="020B0503040102020104" pitchFamily="34" charset="0"/>
            </a:endParaRPr>
          </a:p>
          <a:p>
            <a:r>
              <a:rPr lang="en-GB" sz="2700" dirty="0" smtClean="0">
                <a:latin typeface="Euphemia" panose="020B0503040102020104" pitchFamily="34" charset="0"/>
              </a:rPr>
              <a:t>How many ‘maths sentences’ can you write down from this diagram?</a:t>
            </a:r>
            <a:endParaRPr lang="en-GB" sz="2700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714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2281191" y="1757553"/>
            <a:ext cx="4176264" cy="540060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sz="2400" dirty="0" smtClean="0">
                <a:solidFill>
                  <a:srgbClr val="000000"/>
                </a:solidFill>
              </a:rPr>
              <a:t>                 </a:t>
            </a:r>
            <a:r>
              <a:rPr lang="en-GB" sz="3600" dirty="0" smtClean="0">
                <a:solidFill>
                  <a:srgbClr val="000000"/>
                </a:solidFill>
              </a:rPr>
              <a:t>7 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3505327" y="2297613"/>
            <a:ext cx="2952128" cy="540060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dirty="0" smtClean="0">
                <a:solidFill>
                  <a:srgbClr val="000000"/>
                </a:solidFill>
              </a:rPr>
              <a:t>      </a:t>
            </a:r>
            <a:r>
              <a:rPr lang="en-GB" sz="3600" dirty="0" smtClean="0">
                <a:solidFill>
                  <a:srgbClr val="000000"/>
                </a:solidFill>
              </a:rPr>
              <a:t>5.1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2281191" y="2297613"/>
            <a:ext cx="1224136" cy="54006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sz="3200" dirty="0" smtClean="0">
                <a:solidFill>
                  <a:srgbClr val="000000"/>
                </a:solidFill>
              </a:rPr>
              <a:t>1.9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2281191" y="3077509"/>
            <a:ext cx="4176264" cy="540060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sz="2400" dirty="0" smtClean="0">
                <a:solidFill>
                  <a:srgbClr val="000000"/>
                </a:solidFill>
              </a:rPr>
              <a:t>                 </a:t>
            </a:r>
            <a:r>
              <a:rPr lang="en-GB" sz="3600" dirty="0" smtClean="0">
                <a:solidFill>
                  <a:srgbClr val="000000"/>
                </a:solidFill>
              </a:rPr>
              <a:t>7.4 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5029199" y="3617569"/>
            <a:ext cx="1428256" cy="540060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dirty="0" smtClean="0">
                <a:solidFill>
                  <a:srgbClr val="000000"/>
                </a:solidFill>
              </a:rPr>
              <a:t>     </a:t>
            </a:r>
            <a:endParaRPr lang="en-GB" sz="3600" dirty="0" smtClean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281191" y="3617569"/>
            <a:ext cx="2984765" cy="54006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endParaRPr lang="en-GB" sz="3200" dirty="0" smtClean="0">
              <a:solidFill>
                <a:srgbClr val="000000"/>
              </a:solidFill>
            </a:endParaRPr>
          </a:p>
        </p:txBody>
      </p:sp>
      <p:sp>
        <p:nvSpPr>
          <p:cNvPr id="17" name="Rectangle 16"/>
          <p:cNvSpPr/>
          <p:nvPr/>
        </p:nvSpPr>
        <p:spPr bwMode="auto">
          <a:xfrm rot="10800000">
            <a:off x="2281191" y="4967719"/>
            <a:ext cx="4176264" cy="540060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sz="3600" dirty="0" smtClean="0">
                <a:solidFill>
                  <a:srgbClr val="000000"/>
                </a:solidFill>
              </a:rPr>
              <a:t>          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18" name="Rectangle 17"/>
          <p:cNvSpPr/>
          <p:nvPr/>
        </p:nvSpPr>
        <p:spPr bwMode="auto">
          <a:xfrm rot="10800000">
            <a:off x="2281191" y="4427659"/>
            <a:ext cx="2972358" cy="54006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dirty="0" smtClean="0">
                <a:solidFill>
                  <a:srgbClr val="000000"/>
                </a:solidFill>
              </a:rPr>
              <a:t>      </a:t>
            </a:r>
            <a:endParaRPr lang="en-GB" sz="3600" dirty="0" smtClean="0">
              <a:solidFill>
                <a:srgbClr val="000000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 rot="10800000">
            <a:off x="5253549" y="4427659"/>
            <a:ext cx="1203906" cy="540060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657225">
              <a:buFontTx/>
              <a:buNone/>
            </a:pPr>
            <a:r>
              <a:rPr lang="en-GB" sz="3600" dirty="0" smtClean="0">
                <a:solidFill>
                  <a:srgbClr val="000000"/>
                </a:solidFill>
              </a:rPr>
              <a:t> 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6191" y="753232"/>
            <a:ext cx="83193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 smtClean="0"/>
              <a:t>What about these:</a:t>
            </a:r>
            <a:endParaRPr lang="en-GB" sz="2700" dirty="0"/>
          </a:p>
        </p:txBody>
      </p:sp>
      <p:sp>
        <p:nvSpPr>
          <p:cNvPr id="3" name="TextBox 2"/>
          <p:cNvSpPr txBox="1"/>
          <p:nvPr/>
        </p:nvSpPr>
        <p:spPr>
          <a:xfrm>
            <a:off x="5373413" y="3565395"/>
            <a:ext cx="954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1.7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78317" y="3564433"/>
            <a:ext cx="954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5.7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43395" y="4362603"/>
            <a:ext cx="954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1.6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14581" y="4362603"/>
            <a:ext cx="954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5.8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155430" y="4917508"/>
            <a:ext cx="954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7.4</a:t>
            </a:r>
            <a:endParaRPr lang="en-GB" sz="3600" dirty="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574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7" grpId="0" animBg="1"/>
      <p:bldP spid="18" grpId="0" animBg="1"/>
      <p:bldP spid="19" grpId="0" animBg="1"/>
      <p:bldP spid="3" grpId="0"/>
      <p:bldP spid="14" grpId="0"/>
      <p:bldP spid="16" grpId="0"/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9670" y="1262080"/>
            <a:ext cx="831936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 smtClean="0"/>
              <a:t>Here is a maths sentence:</a:t>
            </a:r>
          </a:p>
          <a:p>
            <a:endParaRPr lang="en-GB" sz="2700" dirty="0"/>
          </a:p>
          <a:p>
            <a:r>
              <a:rPr lang="en-GB" sz="2700" dirty="0" smtClean="0"/>
              <a:t>40 = 18 + 22</a:t>
            </a:r>
          </a:p>
          <a:p>
            <a:endParaRPr lang="en-GB" sz="2700" dirty="0"/>
          </a:p>
          <a:p>
            <a:r>
              <a:rPr lang="en-GB" sz="2700" dirty="0" smtClean="0"/>
              <a:t>Draw a diagram to represent the sentence.</a:t>
            </a:r>
          </a:p>
          <a:p>
            <a:endParaRPr lang="en-GB" sz="2700" dirty="0"/>
          </a:p>
          <a:p>
            <a:r>
              <a:rPr lang="en-GB" sz="2700" dirty="0" smtClean="0"/>
              <a:t>Write 3 more related sentences.</a:t>
            </a:r>
          </a:p>
          <a:p>
            <a:r>
              <a:rPr lang="en-GB" sz="2700" dirty="0" smtClean="0"/>
              <a:t>Are there any others?</a:t>
            </a:r>
          </a:p>
          <a:p>
            <a:endParaRPr lang="en-GB" sz="2700" dirty="0"/>
          </a:p>
          <a:p>
            <a:endParaRPr lang="en-GB" sz="27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128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9670" y="1262080"/>
            <a:ext cx="83193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 smtClean="0"/>
              <a:t>Here is a maths sentence:</a:t>
            </a:r>
          </a:p>
          <a:p>
            <a:endParaRPr lang="en-GB" sz="2700" dirty="0"/>
          </a:p>
          <a:p>
            <a:endParaRPr lang="en-GB" sz="2700" dirty="0"/>
          </a:p>
          <a:p>
            <a:endParaRPr lang="en-GB" sz="2700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2017059"/>
            <a:ext cx="699247" cy="69924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2068377" y="2017059"/>
            <a:ext cx="699247" cy="69924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222354" y="2017059"/>
            <a:ext cx="699247" cy="69924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1613647" y="2112766"/>
            <a:ext cx="38664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700" dirty="0" smtClean="0">
                <a:solidFill>
                  <a:srgbClr val="000000"/>
                </a:solidFill>
              </a:rPr>
              <a:t>+</a:t>
            </a:r>
            <a:endParaRPr lang="en-GB" sz="270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01667" y="2139243"/>
            <a:ext cx="38664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700" dirty="0" smtClean="0">
                <a:solidFill>
                  <a:srgbClr val="000000"/>
                </a:solidFill>
              </a:rPr>
              <a:t>=</a:t>
            </a:r>
            <a:endParaRPr lang="en-GB" sz="2700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08988" y="3320587"/>
            <a:ext cx="807005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700" dirty="0" smtClean="0">
                <a:solidFill>
                  <a:srgbClr val="000000"/>
                </a:solidFill>
              </a:rPr>
              <a:t>Choose numbers to go into the boxes.</a:t>
            </a:r>
          </a:p>
          <a:p>
            <a:pPr lvl="0"/>
            <a:endParaRPr lang="en-GB" sz="2700" dirty="0" smtClean="0">
              <a:solidFill>
                <a:srgbClr val="000000"/>
              </a:solidFill>
            </a:endParaRPr>
          </a:p>
          <a:p>
            <a:pPr lvl="0"/>
            <a:r>
              <a:rPr lang="en-GB" sz="2700" dirty="0" smtClean="0">
                <a:solidFill>
                  <a:srgbClr val="000000"/>
                </a:solidFill>
              </a:rPr>
              <a:t>Draw </a:t>
            </a:r>
            <a:r>
              <a:rPr lang="en-GB" sz="2700" dirty="0">
                <a:solidFill>
                  <a:srgbClr val="000000"/>
                </a:solidFill>
              </a:rPr>
              <a:t>a diagram to represent the sentence.</a:t>
            </a:r>
          </a:p>
          <a:p>
            <a:pPr lvl="0"/>
            <a:endParaRPr lang="en-GB" sz="2700" dirty="0">
              <a:solidFill>
                <a:srgbClr val="000000"/>
              </a:solidFill>
            </a:endParaRPr>
          </a:p>
          <a:p>
            <a:pPr lvl="0"/>
            <a:r>
              <a:rPr lang="en-GB" sz="2700" dirty="0">
                <a:solidFill>
                  <a:srgbClr val="000000"/>
                </a:solidFill>
              </a:rPr>
              <a:t>Write 3 more related </a:t>
            </a:r>
            <a:r>
              <a:rPr lang="en-GB" sz="2700" dirty="0" smtClean="0">
                <a:solidFill>
                  <a:srgbClr val="000000"/>
                </a:solidFill>
              </a:rPr>
              <a:t>sentences</a:t>
            </a:r>
            <a:r>
              <a:rPr lang="en-GB" sz="2700" dirty="0" smtClean="0">
                <a:solidFill>
                  <a:srgbClr val="000000"/>
                </a:solidFill>
              </a:rPr>
              <a:t>.</a:t>
            </a:r>
          </a:p>
          <a:p>
            <a:pPr lvl="0"/>
            <a:endParaRPr lang="en-GB" sz="2700" dirty="0">
              <a:solidFill>
                <a:srgbClr val="000000"/>
              </a:solidFill>
            </a:endParaRPr>
          </a:p>
          <a:p>
            <a:pPr lvl="0"/>
            <a:r>
              <a:rPr lang="en-GB" sz="2700" dirty="0" smtClean="0">
                <a:solidFill>
                  <a:srgbClr val="000000"/>
                </a:solidFill>
              </a:rPr>
              <a:t>Now repeat for the other questions on the sheet.</a:t>
            </a:r>
            <a:endParaRPr lang="en-GB" sz="2700" dirty="0" smtClean="0">
              <a:solidFill>
                <a:srgbClr val="000000"/>
              </a:solidFill>
            </a:endParaRPr>
          </a:p>
        </p:txBody>
      </p:sp>
      <p:pic>
        <p:nvPicPr>
          <p:cNvPr id="11" name="Picture 14" descr="j021350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27013"/>
            <a:ext cx="1213843" cy="86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In your books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48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2281191" y="1757553"/>
            <a:ext cx="4176264" cy="540060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sz="2400" dirty="0" smtClean="0">
                <a:solidFill>
                  <a:srgbClr val="000000"/>
                </a:solidFill>
              </a:rPr>
              <a:t>                 </a:t>
            </a:r>
            <a:r>
              <a:rPr lang="en-GB" sz="360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3240741" y="2297613"/>
            <a:ext cx="1264024" cy="540060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dirty="0" smtClean="0">
                <a:solidFill>
                  <a:srgbClr val="000000"/>
                </a:solidFill>
              </a:rPr>
              <a:t>      </a:t>
            </a:r>
            <a:endParaRPr lang="en-GB" sz="3600" dirty="0" smtClean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281191" y="2297613"/>
            <a:ext cx="959550" cy="54006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endParaRPr lang="en-GB" sz="3200" dirty="0" smtClean="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6191" y="753232"/>
            <a:ext cx="83193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 smtClean="0"/>
              <a:t>What about this diagram?</a:t>
            </a:r>
            <a:endParaRPr lang="en-GB" sz="2700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4504766" y="2304301"/>
            <a:ext cx="1952690" cy="533372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dirty="0" smtClean="0">
                <a:solidFill>
                  <a:srgbClr val="000000"/>
                </a:solidFill>
              </a:rPr>
              <a:t>      </a:t>
            </a:r>
            <a:endParaRPr lang="en-GB" sz="3600" dirty="0" smtClean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96191" y="3661699"/>
            <a:ext cx="83193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 smtClean="0"/>
              <a:t>Choose numbers for your diagram.</a:t>
            </a:r>
          </a:p>
          <a:p>
            <a:endParaRPr lang="en-GB" sz="2700" dirty="0"/>
          </a:p>
          <a:p>
            <a:r>
              <a:rPr lang="en-GB" sz="2700" dirty="0" smtClean="0"/>
              <a:t>How many different maths sentences can you find?</a:t>
            </a:r>
          </a:p>
          <a:p>
            <a:r>
              <a:rPr lang="en-GB" sz="2700" dirty="0" smtClean="0"/>
              <a:t>Have you got all of them?</a:t>
            </a:r>
            <a:endParaRPr lang="en-GB" sz="27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716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2281191" y="1757553"/>
            <a:ext cx="4176264" cy="540060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sz="2400" dirty="0" smtClean="0">
                <a:solidFill>
                  <a:srgbClr val="000000"/>
                </a:solidFill>
              </a:rPr>
              <a:t>                 </a:t>
            </a:r>
            <a:r>
              <a:rPr lang="en-GB" sz="360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3240741" y="2297613"/>
            <a:ext cx="1264024" cy="540060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dirty="0" smtClean="0">
                <a:solidFill>
                  <a:srgbClr val="000000"/>
                </a:solidFill>
              </a:rPr>
              <a:t>      </a:t>
            </a:r>
            <a:endParaRPr lang="en-GB" sz="3600" dirty="0" smtClean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281191" y="2297613"/>
            <a:ext cx="959550" cy="54006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endParaRPr lang="en-GB" sz="3200" dirty="0" smtClean="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6191" y="753232"/>
            <a:ext cx="83193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 smtClean="0"/>
              <a:t>What about this diagram?</a:t>
            </a:r>
            <a:endParaRPr lang="en-GB" sz="2700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4504766" y="2304301"/>
            <a:ext cx="1952690" cy="533372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dirty="0" smtClean="0">
                <a:solidFill>
                  <a:srgbClr val="000000"/>
                </a:solidFill>
              </a:rPr>
              <a:t>      </a:t>
            </a:r>
            <a:endParaRPr lang="en-GB" sz="3600" dirty="0" smtClean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96191" y="3123817"/>
            <a:ext cx="83193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 smtClean="0"/>
              <a:t>Increase the number in your red box by 1.</a:t>
            </a:r>
          </a:p>
          <a:p>
            <a:endParaRPr lang="en-GB" sz="2700" dirty="0"/>
          </a:p>
          <a:p>
            <a:r>
              <a:rPr lang="en-GB" sz="2700" dirty="0" smtClean="0"/>
              <a:t>If the yellow and green stay the same, how will the blue number change?</a:t>
            </a:r>
            <a:endParaRPr lang="en-GB" sz="27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006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2281191" y="1757553"/>
            <a:ext cx="4176264" cy="540060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sz="2400" dirty="0" smtClean="0">
                <a:solidFill>
                  <a:srgbClr val="000000"/>
                </a:solidFill>
              </a:rPr>
              <a:t>                 </a:t>
            </a:r>
            <a:r>
              <a:rPr lang="en-GB" sz="360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3240741" y="2297613"/>
            <a:ext cx="1264024" cy="540060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dirty="0" smtClean="0">
                <a:solidFill>
                  <a:srgbClr val="000000"/>
                </a:solidFill>
              </a:rPr>
              <a:t>      </a:t>
            </a:r>
            <a:endParaRPr lang="en-GB" sz="3600" dirty="0" smtClean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281191" y="2297613"/>
            <a:ext cx="959550" cy="54006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endParaRPr lang="en-GB" sz="3200" dirty="0" smtClean="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6191" y="753232"/>
            <a:ext cx="83193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 smtClean="0"/>
              <a:t>What about this diagram?</a:t>
            </a:r>
            <a:endParaRPr lang="en-GB" sz="2700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4504766" y="2304301"/>
            <a:ext cx="1952690" cy="533372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dirty="0" smtClean="0">
                <a:solidFill>
                  <a:srgbClr val="000000"/>
                </a:solidFill>
              </a:rPr>
              <a:t>      </a:t>
            </a:r>
            <a:endParaRPr lang="en-GB" sz="3600" dirty="0" smtClean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96191" y="3123817"/>
            <a:ext cx="83193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 smtClean="0"/>
              <a:t>Decrease the yellow the number by 10.</a:t>
            </a:r>
          </a:p>
          <a:p>
            <a:endParaRPr lang="en-GB" sz="2700" dirty="0"/>
          </a:p>
          <a:p>
            <a:r>
              <a:rPr lang="en-GB" sz="2700" dirty="0" smtClean="0"/>
              <a:t>If the red and blue stay the same, how will the green number change?</a:t>
            </a:r>
            <a:endParaRPr lang="en-GB" sz="27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886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2281191" y="1757553"/>
            <a:ext cx="4176264" cy="540060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sz="2400" dirty="0" smtClean="0">
                <a:solidFill>
                  <a:srgbClr val="000000"/>
                </a:solidFill>
              </a:rPr>
              <a:t>                 </a:t>
            </a:r>
            <a:r>
              <a:rPr lang="en-GB" sz="360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3240741" y="2297613"/>
            <a:ext cx="1264024" cy="540060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dirty="0" smtClean="0">
                <a:solidFill>
                  <a:srgbClr val="000000"/>
                </a:solidFill>
              </a:rPr>
              <a:t>      </a:t>
            </a:r>
            <a:endParaRPr lang="en-GB" sz="3600" dirty="0" smtClean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281191" y="2297613"/>
            <a:ext cx="959550" cy="54006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endParaRPr lang="en-GB" sz="3200" dirty="0" smtClean="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6191" y="753232"/>
            <a:ext cx="83193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 smtClean="0"/>
              <a:t>What about this diagram?</a:t>
            </a:r>
            <a:endParaRPr lang="en-GB" sz="2700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4504766" y="2304301"/>
            <a:ext cx="1952690" cy="533372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dirty="0" smtClean="0">
                <a:solidFill>
                  <a:srgbClr val="000000"/>
                </a:solidFill>
              </a:rPr>
              <a:t>      </a:t>
            </a:r>
            <a:endParaRPr lang="en-GB" sz="3600" dirty="0" smtClean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96191" y="3123817"/>
            <a:ext cx="83193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 smtClean="0"/>
              <a:t>Keep your red and yellow numbers the same.</a:t>
            </a:r>
          </a:p>
          <a:p>
            <a:endParaRPr lang="en-GB" sz="2700" dirty="0"/>
          </a:p>
          <a:p>
            <a:r>
              <a:rPr lang="en-GB" sz="2700" dirty="0" smtClean="0"/>
              <a:t>What could the green and blue be?</a:t>
            </a:r>
          </a:p>
          <a:p>
            <a:r>
              <a:rPr lang="en-GB" sz="2700" dirty="0" smtClean="0"/>
              <a:t>What else could they be?</a:t>
            </a:r>
          </a:p>
          <a:p>
            <a:r>
              <a:rPr lang="en-GB" sz="2700" dirty="0" smtClean="0"/>
              <a:t>What else?</a:t>
            </a:r>
          </a:p>
          <a:p>
            <a:r>
              <a:rPr lang="en-GB" sz="2700" dirty="0" smtClean="0"/>
              <a:t>What do all of your answers have in common?</a:t>
            </a:r>
            <a:endParaRPr lang="en-GB" sz="27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569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2267744" y="2039941"/>
            <a:ext cx="4176264" cy="540060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sz="2400" dirty="0" smtClean="0">
                <a:solidFill>
                  <a:srgbClr val="000000"/>
                </a:solidFill>
              </a:rPr>
              <a:t>                 </a:t>
            </a:r>
            <a:r>
              <a:rPr lang="en-GB" sz="3600" dirty="0" smtClean="0">
                <a:solidFill>
                  <a:srgbClr val="000000"/>
                </a:solidFill>
              </a:rPr>
              <a:t>23 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3491880" y="2580001"/>
            <a:ext cx="2952128" cy="540060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dirty="0" smtClean="0">
                <a:solidFill>
                  <a:srgbClr val="000000"/>
                </a:solidFill>
              </a:rPr>
              <a:t>            </a:t>
            </a:r>
            <a:r>
              <a:rPr lang="en-GB" sz="3600" dirty="0" smtClean="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2267744" y="2580001"/>
            <a:ext cx="1224136" cy="54006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sz="3200" dirty="0" smtClean="0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5882" y="868839"/>
            <a:ext cx="83193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 smtClean="0"/>
              <a:t>Write maths sentences for this diagram</a:t>
            </a:r>
            <a:endParaRPr lang="en-GB" sz="2700" dirty="0"/>
          </a:p>
        </p:txBody>
      </p:sp>
      <p:sp>
        <p:nvSpPr>
          <p:cNvPr id="6" name="TextBox 5"/>
          <p:cNvSpPr txBox="1"/>
          <p:nvPr/>
        </p:nvSpPr>
        <p:spPr>
          <a:xfrm>
            <a:off x="679305" y="3906542"/>
            <a:ext cx="83193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 smtClean="0"/>
              <a:t>What is the value of a?</a:t>
            </a:r>
            <a:endParaRPr lang="en-GB" sz="27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075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2281191" y="1757553"/>
            <a:ext cx="4176264" cy="540060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sz="2400" dirty="0" smtClean="0">
                <a:solidFill>
                  <a:srgbClr val="000000"/>
                </a:solidFill>
              </a:rPr>
              <a:t>                 </a:t>
            </a:r>
            <a:r>
              <a:rPr lang="en-GB" sz="360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3240741" y="2297613"/>
            <a:ext cx="1264024" cy="540060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dirty="0" smtClean="0">
                <a:solidFill>
                  <a:srgbClr val="000000"/>
                </a:solidFill>
              </a:rPr>
              <a:t>      </a:t>
            </a:r>
            <a:endParaRPr lang="en-GB" sz="3600" dirty="0" smtClean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281191" y="2297613"/>
            <a:ext cx="959550" cy="54006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endParaRPr lang="en-GB" sz="3200" dirty="0" smtClean="0">
              <a:solidFill>
                <a:srgbClr val="000000"/>
              </a:solidFill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4504766" y="2304301"/>
            <a:ext cx="1952690" cy="533372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dirty="0" smtClean="0">
                <a:solidFill>
                  <a:srgbClr val="000000"/>
                </a:solidFill>
              </a:rPr>
              <a:t>      </a:t>
            </a:r>
            <a:endParaRPr lang="en-GB" sz="3600" dirty="0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34439" y="2244475"/>
            <a:ext cx="954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5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5882" y="868839"/>
            <a:ext cx="83193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 smtClean="0"/>
              <a:t>Write maths sentences for this diagram</a:t>
            </a:r>
            <a:endParaRPr lang="en-GB" sz="2700" dirty="0"/>
          </a:p>
        </p:txBody>
      </p:sp>
      <p:sp>
        <p:nvSpPr>
          <p:cNvPr id="12" name="TextBox 11"/>
          <p:cNvSpPr txBox="1"/>
          <p:nvPr/>
        </p:nvSpPr>
        <p:spPr>
          <a:xfrm>
            <a:off x="679305" y="3906542"/>
            <a:ext cx="83193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 smtClean="0"/>
              <a:t>What is the value of b?</a:t>
            </a:r>
            <a:endParaRPr lang="en-GB" sz="2700" dirty="0"/>
          </a:p>
        </p:txBody>
      </p:sp>
      <p:sp>
        <p:nvSpPr>
          <p:cNvPr id="13" name="TextBox 12"/>
          <p:cNvSpPr txBox="1"/>
          <p:nvPr/>
        </p:nvSpPr>
        <p:spPr>
          <a:xfrm>
            <a:off x="3707769" y="2244476"/>
            <a:ext cx="954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b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49104" y="2244475"/>
            <a:ext cx="954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4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22036" y="1700550"/>
            <a:ext cx="954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16</a:t>
            </a:r>
            <a:endParaRPr lang="en-GB" sz="3600" dirty="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239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2267744" y="2039941"/>
            <a:ext cx="4176264" cy="540060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sz="2400" dirty="0" smtClean="0">
                <a:solidFill>
                  <a:srgbClr val="000000"/>
                </a:solidFill>
              </a:rPr>
              <a:t>                 </a:t>
            </a:r>
            <a:r>
              <a:rPr lang="en-GB" sz="3600" dirty="0" smtClean="0">
                <a:solidFill>
                  <a:srgbClr val="000000"/>
                </a:solidFill>
              </a:rPr>
              <a:t>c 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3491880" y="2580001"/>
            <a:ext cx="2952128" cy="540060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dirty="0" smtClean="0">
                <a:solidFill>
                  <a:srgbClr val="000000"/>
                </a:solidFill>
              </a:rPr>
              <a:t>            </a:t>
            </a:r>
            <a:r>
              <a:rPr lang="en-GB" sz="3600" dirty="0" smtClean="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2267744" y="2580001"/>
            <a:ext cx="1224136" cy="54006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sz="3200" dirty="0" smtClean="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5882" y="868839"/>
            <a:ext cx="83193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 smtClean="0"/>
              <a:t>Write maths sentences for this diagram</a:t>
            </a:r>
            <a:endParaRPr lang="en-GB" sz="2700" dirty="0"/>
          </a:p>
        </p:txBody>
      </p:sp>
      <p:sp>
        <p:nvSpPr>
          <p:cNvPr id="12" name="TextBox 11"/>
          <p:cNvSpPr txBox="1"/>
          <p:nvPr/>
        </p:nvSpPr>
        <p:spPr>
          <a:xfrm>
            <a:off x="679305" y="3906542"/>
            <a:ext cx="83193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 smtClean="0"/>
              <a:t>If c = 7 what could be the values of a and b?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534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2267744" y="2039941"/>
            <a:ext cx="4176264" cy="540060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sz="2400" dirty="0" smtClean="0">
                <a:solidFill>
                  <a:srgbClr val="000000"/>
                </a:solidFill>
              </a:rPr>
              <a:t>                 </a:t>
            </a:r>
            <a:r>
              <a:rPr lang="en-GB" sz="3600" dirty="0" smtClean="0">
                <a:solidFill>
                  <a:srgbClr val="000000"/>
                </a:solidFill>
              </a:rPr>
              <a:t>c 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3491880" y="2580001"/>
            <a:ext cx="2952128" cy="540060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dirty="0" smtClean="0">
                <a:solidFill>
                  <a:srgbClr val="000000"/>
                </a:solidFill>
              </a:rPr>
              <a:t>            </a:t>
            </a:r>
            <a:r>
              <a:rPr lang="en-GB" sz="3600" dirty="0" smtClean="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2267744" y="2580001"/>
            <a:ext cx="1224136" cy="54006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sz="3200" dirty="0" smtClean="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6192" y="451980"/>
            <a:ext cx="8319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 smtClean="0"/>
              <a:t>Find the number that the letters represent in the following diagrams:</a:t>
            </a:r>
            <a:endParaRPr lang="en-GB" sz="2700" dirty="0"/>
          </a:p>
        </p:txBody>
      </p:sp>
      <p:sp>
        <p:nvSpPr>
          <p:cNvPr id="12" name="TextBox 11"/>
          <p:cNvSpPr txBox="1"/>
          <p:nvPr/>
        </p:nvSpPr>
        <p:spPr>
          <a:xfrm>
            <a:off x="679305" y="3906542"/>
            <a:ext cx="8319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 smtClean="0"/>
              <a:t>If a = 3 what could be the values of b and c?</a:t>
            </a:r>
          </a:p>
          <a:p>
            <a:r>
              <a:rPr lang="en-GB" sz="2700" dirty="0" smtClean="0"/>
              <a:t>What do you notice about those values?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130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291026" y="3847145"/>
            <a:ext cx="2519409" cy="540060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sz="2400" dirty="0" smtClean="0">
                <a:solidFill>
                  <a:srgbClr val="000000"/>
                </a:solidFill>
              </a:rPr>
              <a:t>                 </a:t>
            </a:r>
            <a:r>
              <a:rPr lang="en-GB" sz="360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1029509" y="4387548"/>
            <a:ext cx="1780926" cy="540060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dirty="0" smtClean="0">
                <a:solidFill>
                  <a:srgbClr val="000000"/>
                </a:solidFill>
              </a:rPr>
              <a:t>            </a:t>
            </a:r>
            <a:endParaRPr lang="en-GB" sz="3600" dirty="0" smtClean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291026" y="4387205"/>
            <a:ext cx="738483" cy="54006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endParaRPr lang="en-GB" sz="3200" dirty="0" smtClean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6192" y="2353314"/>
            <a:ext cx="8319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For each row on the sheet, there should be a diagram, three maths sentences, and the value of the letter.</a:t>
            </a:r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87860" y="4386862"/>
            <a:ext cx="954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0000"/>
                </a:solidFill>
              </a:rPr>
              <a:t>7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49147" y="4386862"/>
            <a:ext cx="954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0000"/>
                </a:solidFill>
              </a:rPr>
              <a:t>a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04364" y="3846116"/>
            <a:ext cx="954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0000"/>
                </a:solidFill>
              </a:rPr>
              <a:t>15</a:t>
            </a:r>
            <a:endParaRPr lang="en-GB" sz="2800" dirty="0">
              <a:solidFill>
                <a:srgbClr val="000000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119718" y="3367063"/>
            <a:ext cx="0" cy="227897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042213" y="3367062"/>
            <a:ext cx="0" cy="22789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94544" y="3361861"/>
            <a:ext cx="1574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</a:rPr>
              <a:t>diagram</a:t>
            </a: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50560" y="3361861"/>
            <a:ext cx="2061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</a:rPr>
              <a:t>m</a:t>
            </a:r>
            <a:r>
              <a:rPr lang="en-GB" sz="2000" dirty="0" smtClean="0">
                <a:solidFill>
                  <a:srgbClr val="000000"/>
                </a:solidFill>
              </a:rPr>
              <a:t>aths sentence</a:t>
            </a: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93543" y="3361861"/>
            <a:ext cx="2061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</a:rPr>
              <a:t>Letter value</a:t>
            </a:r>
            <a:endParaRPr lang="en-GB" sz="2000" dirty="0">
              <a:solidFill>
                <a:srgbClr val="000000"/>
              </a:solidFill>
            </a:endParaRPr>
          </a:p>
        </p:txBody>
      </p:sp>
      <p:pic>
        <p:nvPicPr>
          <p:cNvPr id="24" name="Picture 14" descr="j021350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27013"/>
            <a:ext cx="1213843" cy="86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In your books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2453" y="1286514"/>
            <a:ext cx="8319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Answer the questions on the worksheet and then stick in your books.</a:t>
            </a:r>
            <a:endParaRPr lang="en-GB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651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ArchwayMaster</Template>
  <TotalTime>1436</TotalTime>
  <Words>408</Words>
  <Application>Microsoft Office PowerPoint</Application>
  <PresentationFormat>On-screen Show (4:3)</PresentationFormat>
  <Paragraphs>109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ArchwayMaster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16</cp:revision>
  <dcterms:created xsi:type="dcterms:W3CDTF">2016-05-17T21:04:07Z</dcterms:created>
  <dcterms:modified xsi:type="dcterms:W3CDTF">2017-07-04T12:41:41Z</dcterms:modified>
</cp:coreProperties>
</file>