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B440AE-D7AC-4680-87C3-2E63E64B849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571D08-0A3A-47B2-972D-62BD1B44C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677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B440AE-D7AC-4680-87C3-2E63E64B849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571D08-0A3A-47B2-972D-62BD1B44C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641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B440AE-D7AC-4680-87C3-2E63E64B849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571D08-0A3A-47B2-972D-62BD1B44C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593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B440AE-D7AC-4680-87C3-2E63E64B849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571D08-0A3A-47B2-972D-62BD1B44C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750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B440AE-D7AC-4680-87C3-2E63E64B849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571D08-0A3A-47B2-972D-62BD1B44C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47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B440AE-D7AC-4680-87C3-2E63E64B849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571D08-0A3A-47B2-972D-62BD1B44C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625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B440AE-D7AC-4680-87C3-2E63E64B849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571D08-0A3A-47B2-972D-62BD1B44C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694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B440AE-D7AC-4680-87C3-2E63E64B849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571D08-0A3A-47B2-972D-62BD1B44C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676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B440AE-D7AC-4680-87C3-2E63E64B849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571D08-0A3A-47B2-972D-62BD1B44C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284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B440AE-D7AC-4680-87C3-2E63E64B849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571D08-0A3A-47B2-972D-62BD1B44C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699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B440AE-D7AC-4680-87C3-2E63E64B849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571D08-0A3A-47B2-972D-62BD1B44C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605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DB440AE-D7AC-4680-87C3-2E63E64B849F}" type="datetimeFigureOut">
              <a:rPr lang="en-GB" smtClean="0"/>
              <a:t>22/05/2016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EE571D08-0A3A-47B2-972D-62BD1B44CA8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8555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323850" y="765175"/>
            <a:ext cx="84963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Euphemia" panose="020B0503040102020104" pitchFamily="34" charset="0"/>
                <a:cs typeface="Tahoma" panose="020B0604030504040204" pitchFamily="34" charset="0"/>
              </a:rPr>
              <a:t>Objective: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dirty="0"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Euphemia" panose="020B0503040102020104" pitchFamily="34" charset="0"/>
                <a:cs typeface="Tahoma" panose="020B0604030504040204" pitchFamily="34" charset="0"/>
              </a:rPr>
              <a:t>Today we </a:t>
            </a:r>
            <a:r>
              <a:rPr lang="en-GB" altLang="en-US" sz="2800" dirty="0" smtClean="0">
                <a:latin typeface="Euphemia" panose="020B0503040102020104" pitchFamily="34" charset="0"/>
                <a:cs typeface="Tahoma" panose="020B0604030504040204" pitchFamily="34" charset="0"/>
              </a:rPr>
              <a:t>will solve column addition problems using our knowledge of place value.</a:t>
            </a:r>
            <a:endParaRPr lang="en-GB" altLang="en-US" sz="2800" dirty="0"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dirty="0"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dirty="0">
              <a:latin typeface="Euphemia" panose="020B05030401020201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398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38083" y="2187405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600" b="1" dirty="0" smtClean="0"/>
              <a:t> 	8 	6 	1</a:t>
            </a:r>
          </a:p>
          <a:p>
            <a:r>
              <a:rPr lang="en-GB" sz="3600" b="1" dirty="0" smtClean="0"/>
              <a:t>+ 	? 	? 	?</a:t>
            </a:r>
          </a:p>
          <a:p>
            <a:endParaRPr lang="en-GB" sz="3600" b="1" dirty="0" smtClean="0"/>
          </a:p>
          <a:p>
            <a:r>
              <a:rPr lang="en-GB" sz="3600" b="1" dirty="0" smtClean="0"/>
              <a:t> 1 	4 	2 	7</a:t>
            </a:r>
            <a:endParaRPr lang="en-GB" sz="3600" b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138083" y="3563471"/>
            <a:ext cx="314661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175933" y="334869"/>
            <a:ext cx="84963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Euphemia" panose="020B0503040102020104" pitchFamily="34" charset="0"/>
                <a:cs typeface="Tahoma" panose="020B0604030504040204" pitchFamily="34" charset="0"/>
              </a:rPr>
              <a:t>If each ? represents a different digit, which digits could they represent to make this column addition work?</a:t>
            </a:r>
            <a:endParaRPr lang="en-GB" altLang="en-US" sz="2800" dirty="0"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dirty="0"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dirty="0">
              <a:latin typeface="Euphemia" panose="020B05030401020201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3861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38083" y="2187405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600" b="1" dirty="0" smtClean="0"/>
              <a:t> 	T     W    O</a:t>
            </a:r>
          </a:p>
          <a:p>
            <a:r>
              <a:rPr lang="en-GB" sz="3600" b="1" dirty="0" smtClean="0"/>
              <a:t>+ 	T	W    O 	</a:t>
            </a:r>
          </a:p>
          <a:p>
            <a:endParaRPr lang="en-GB" sz="3600" b="1" dirty="0" smtClean="0"/>
          </a:p>
          <a:p>
            <a:r>
              <a:rPr lang="en-GB" sz="3600" b="1" dirty="0" smtClean="0"/>
              <a:t> F    O     U     R	</a:t>
            </a:r>
            <a:endParaRPr lang="en-GB" sz="3600" b="1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138083" y="3563471"/>
            <a:ext cx="3657599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175933" y="334869"/>
            <a:ext cx="84963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Euphemia" panose="020B0503040102020104" pitchFamily="34" charset="0"/>
                <a:cs typeface="Tahoma" panose="020B0604030504040204" pitchFamily="34" charset="0"/>
              </a:rPr>
              <a:t>Each of the different letters below stand for a different number</a:t>
            </a:r>
            <a:endParaRPr lang="en-GB" altLang="en-US" sz="2800" dirty="0"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dirty="0"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dirty="0">
              <a:latin typeface="Euphemia" panose="020B05030401020201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175932" y="5245453"/>
            <a:ext cx="9371479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Euphemia" panose="020B0503040102020104" pitchFamily="34" charset="0"/>
                <a:cs typeface="Tahoma" panose="020B0604030504040204" pitchFamily="34" charset="0"/>
              </a:rPr>
              <a:t>How many solutions can you find to this </a:t>
            </a:r>
            <a:r>
              <a:rPr lang="en-GB" altLang="en-US" sz="2800" dirty="0" err="1" smtClean="0">
                <a:latin typeface="Euphemia" panose="020B0503040102020104" pitchFamily="34" charset="0"/>
                <a:cs typeface="Tahoma" panose="020B0604030504040204" pitchFamily="34" charset="0"/>
              </a:rPr>
              <a:t>cryptarithm</a:t>
            </a:r>
            <a:r>
              <a:rPr lang="en-GB" altLang="en-US" sz="2800" dirty="0" smtClean="0">
                <a:latin typeface="Euphemia" panose="020B0503040102020104" pitchFamily="34" charset="0"/>
                <a:cs typeface="Tahoma" panose="020B0604030504040204" pitchFamily="34" charset="0"/>
              </a:rPr>
              <a:t>?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dirty="0" smtClean="0"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Euphemia" panose="020B0503040102020104" pitchFamily="34" charset="0"/>
                <a:cs typeface="Tahoma" panose="020B0604030504040204" pitchFamily="34" charset="0"/>
              </a:rPr>
              <a:t>How can you be sure you have found them all?</a:t>
            </a:r>
            <a:endParaRPr lang="en-GB" altLang="en-US" sz="2800" dirty="0"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dirty="0"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dirty="0">
              <a:latin typeface="Euphemia" panose="020B05030401020201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475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175933" y="334869"/>
            <a:ext cx="84963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Euphemia" panose="020B0503040102020104" pitchFamily="34" charset="0"/>
                <a:cs typeface="Tahoma" panose="020B0604030504040204" pitchFamily="34" charset="0"/>
              </a:rPr>
              <a:t>Extension:</a:t>
            </a:r>
            <a:endParaRPr lang="en-GB" altLang="en-US" sz="2800" dirty="0"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dirty="0">
              <a:latin typeface="Euphemia" panose="020B0503040102020104" pitchFamily="34" charset="0"/>
              <a:cs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dirty="0">
              <a:latin typeface="Euphemia" panose="020B05030401020201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933" y="1443841"/>
            <a:ext cx="84963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Euphemia" panose="020B0503040102020104" pitchFamily="34" charset="0"/>
              </a:rPr>
              <a:t>Can you create other similar </a:t>
            </a:r>
            <a:r>
              <a:rPr lang="en-GB" sz="2400" dirty="0" err="1" smtClean="0">
                <a:latin typeface="Euphemia" panose="020B0503040102020104" pitchFamily="34" charset="0"/>
              </a:rPr>
              <a:t>cryptarithm</a:t>
            </a:r>
            <a:r>
              <a:rPr lang="en-GB" sz="2400" dirty="0" smtClean="0">
                <a:latin typeface="Euphemia" panose="020B0503040102020104" pitchFamily="34" charset="0"/>
              </a:rPr>
              <a:t>? </a:t>
            </a:r>
          </a:p>
          <a:p>
            <a:r>
              <a:rPr lang="en-GB" sz="2400" dirty="0" smtClean="0">
                <a:latin typeface="Euphemia" panose="020B0503040102020104" pitchFamily="34" charset="0"/>
              </a:rPr>
              <a:t>Here are some suggestions to start you off.</a:t>
            </a:r>
          </a:p>
          <a:p>
            <a:endParaRPr lang="en-GB" sz="2400" dirty="0" smtClean="0">
              <a:latin typeface="Euphemia" panose="020B0503040102020104" pitchFamily="34" charset="0"/>
            </a:endParaRPr>
          </a:p>
          <a:p>
            <a:r>
              <a:rPr lang="en-GB" sz="2400" b="1" dirty="0" smtClean="0">
                <a:latin typeface="Euphemia" panose="020B0503040102020104" pitchFamily="34" charset="0"/>
              </a:rPr>
              <a:t>ONE + ONE = TWO</a:t>
            </a:r>
          </a:p>
          <a:p>
            <a:endParaRPr lang="en-GB" sz="2400" b="1" dirty="0" smtClean="0">
              <a:latin typeface="Euphemia" panose="020B0503040102020104" pitchFamily="34" charset="0"/>
            </a:endParaRPr>
          </a:p>
          <a:p>
            <a:r>
              <a:rPr lang="en-GB" sz="2400" b="1" dirty="0" smtClean="0">
                <a:latin typeface="Euphemia" panose="020B0503040102020104" pitchFamily="34" charset="0"/>
              </a:rPr>
              <a:t>ONE + TWO = THREE</a:t>
            </a:r>
          </a:p>
          <a:p>
            <a:endParaRPr lang="en-GB" sz="2400" b="1" dirty="0" smtClean="0">
              <a:latin typeface="Euphemia" panose="020B0503040102020104" pitchFamily="34" charset="0"/>
            </a:endParaRPr>
          </a:p>
          <a:p>
            <a:r>
              <a:rPr lang="en-GB" sz="2400" b="1" dirty="0" smtClean="0">
                <a:latin typeface="Euphemia" panose="020B0503040102020104" pitchFamily="34" charset="0"/>
              </a:rPr>
              <a:t>ONE + THREE = FOUR</a:t>
            </a:r>
          </a:p>
          <a:p>
            <a:endParaRPr lang="en-GB" sz="2400" b="1" dirty="0" smtClean="0">
              <a:latin typeface="Euphemia" panose="020B0503040102020104" pitchFamily="34" charset="0"/>
            </a:endParaRPr>
          </a:p>
          <a:p>
            <a:r>
              <a:rPr lang="en-GB" sz="2400" b="1" dirty="0" smtClean="0">
                <a:latin typeface="Euphemia" panose="020B0503040102020104" pitchFamily="34" charset="0"/>
              </a:rPr>
              <a:t>FOUR + FIVE = NINE</a:t>
            </a:r>
          </a:p>
          <a:p>
            <a:endParaRPr lang="en-GB" sz="2400" dirty="0" smtClean="0">
              <a:latin typeface="Euphemia" panose="020B0503040102020104" pitchFamily="34" charset="0"/>
            </a:endParaRPr>
          </a:p>
          <a:p>
            <a:r>
              <a:rPr lang="en-GB" sz="2400" dirty="0" smtClean="0">
                <a:latin typeface="Euphemia" panose="020B0503040102020104" pitchFamily="34" charset="0"/>
              </a:rPr>
              <a:t>Which ones can you tell are impossible straight away?</a:t>
            </a:r>
            <a:endParaRPr lang="en-GB" sz="2400" dirty="0">
              <a:latin typeface="Euphemia" panose="020B05030401020201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655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E88A935B-F5CE-4B14-AAE3-A7ADD2A7AEF8}" vid="{04D0190D-147C-4550-8027-F53385732A7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16</TotalTime>
  <Words>118</Words>
  <Application>Microsoft Office PowerPoint</Application>
  <PresentationFormat>On-screen Show (4:3)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Comic Sans MS</vt:lpstr>
      <vt:lpstr>Euphemia</vt:lpstr>
      <vt:lpstr>Tahoma</vt:lpstr>
      <vt:lpstr>Bluecoat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staff</cp:lastModifiedBy>
  <cp:revision>3</cp:revision>
  <dcterms:created xsi:type="dcterms:W3CDTF">2016-05-22T19:10:13Z</dcterms:created>
  <dcterms:modified xsi:type="dcterms:W3CDTF">2016-05-22T19:26:45Z</dcterms:modified>
</cp:coreProperties>
</file>